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84" r:id="rId2"/>
    <p:sldId id="282" r:id="rId3"/>
    <p:sldId id="281" r:id="rId4"/>
    <p:sldId id="283" r:id="rId5"/>
    <p:sldId id="256" r:id="rId6"/>
    <p:sldId id="270" r:id="rId7"/>
    <p:sldId id="269" r:id="rId8"/>
    <p:sldId id="271" r:id="rId9"/>
    <p:sldId id="288" r:id="rId10"/>
    <p:sldId id="289" r:id="rId11"/>
    <p:sldId id="268" r:id="rId12"/>
    <p:sldId id="258" r:id="rId13"/>
    <p:sldId id="259" r:id="rId14"/>
    <p:sldId id="257" r:id="rId15"/>
    <p:sldId id="260" r:id="rId16"/>
    <p:sldId id="290" r:id="rId17"/>
    <p:sldId id="263" r:id="rId18"/>
    <p:sldId id="264" r:id="rId19"/>
    <p:sldId id="261" r:id="rId20"/>
    <p:sldId id="262" r:id="rId21"/>
    <p:sldId id="267" r:id="rId22"/>
    <p:sldId id="265" r:id="rId23"/>
    <p:sldId id="291" r:id="rId24"/>
    <p:sldId id="292" r:id="rId25"/>
    <p:sldId id="293" r:id="rId26"/>
    <p:sldId id="297" r:id="rId27"/>
    <p:sldId id="295" r:id="rId28"/>
    <p:sldId id="296" r:id="rId29"/>
    <p:sldId id="266" r:id="rId30"/>
    <p:sldId id="275" r:id="rId31"/>
    <p:sldId id="273" r:id="rId32"/>
    <p:sldId id="277" r:id="rId33"/>
    <p:sldId id="279" r:id="rId34"/>
    <p:sldId id="278" r:id="rId35"/>
    <p:sldId id="274" r:id="rId36"/>
    <p:sldId id="272" r:id="rId37"/>
    <p:sldId id="276"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AEA"/>
    <a:srgbClr val="FAFAFA"/>
    <a:srgbClr val="010100"/>
    <a:srgbClr val="63C6FC"/>
    <a:srgbClr val="571845"/>
    <a:srgbClr val="001A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845" autoAdjust="0"/>
  </p:normalViewPr>
  <p:slideViewPr>
    <p:cSldViewPr snapToGrid="0">
      <p:cViewPr varScale="1">
        <p:scale>
          <a:sx n="88" d="100"/>
          <a:sy n="88" d="100"/>
        </p:scale>
        <p:origin x="43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F490-6AA8-48CB-8A9E-6541C9BE68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7B4AE1-EABC-4CA0-ABE7-DCD0CCAB9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00BF26-E416-417B-BA42-EA99BF1EE140}"/>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5" name="Footer Placeholder 4">
            <a:extLst>
              <a:ext uri="{FF2B5EF4-FFF2-40B4-BE49-F238E27FC236}">
                <a16:creationId xmlns:a16="http://schemas.microsoft.com/office/drawing/2014/main" id="{72DCF532-0743-43A5-9168-A6DF3F4F08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9B6AF3-0637-49FF-95B4-B2BCE5770A58}"/>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3299269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0BA2-2616-46CA-8F3C-046764181E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C4ED8B-57A6-4D26-9E11-794FC85953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17AC59-FCEA-4592-9BD2-A5B4248BB598}"/>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5" name="Footer Placeholder 4">
            <a:extLst>
              <a:ext uri="{FF2B5EF4-FFF2-40B4-BE49-F238E27FC236}">
                <a16:creationId xmlns:a16="http://schemas.microsoft.com/office/drawing/2014/main" id="{C4EE7CA7-8D70-4720-8723-D0E5A61926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09BB64-750F-4BC3-8CC1-B546A90CC5F6}"/>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2386159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B8EC1C-18C7-49E7-9AEF-25AB3E6669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8EF346-FEAF-4820-8AD8-5FA5DD059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38AD74-C6F7-496D-BC16-1042E69A302E}"/>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5" name="Footer Placeholder 4">
            <a:extLst>
              <a:ext uri="{FF2B5EF4-FFF2-40B4-BE49-F238E27FC236}">
                <a16:creationId xmlns:a16="http://schemas.microsoft.com/office/drawing/2014/main" id="{F1142026-5F3D-46AC-8716-7A2E50E578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924667-8F47-4FA3-AD81-54C773002AFA}"/>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335161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9B93-612E-4258-9961-8AC698BE90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96EF97-AEC9-44C5-B2F4-947B67B99B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570649-9EA6-4384-A27F-504E06C89E6C}"/>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5" name="Footer Placeholder 4">
            <a:extLst>
              <a:ext uri="{FF2B5EF4-FFF2-40B4-BE49-F238E27FC236}">
                <a16:creationId xmlns:a16="http://schemas.microsoft.com/office/drawing/2014/main" id="{C137C723-FC67-4761-8C58-BFEF86FE6C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128D8C-1014-40DC-AE5A-08B0732F20E4}"/>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180773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2879-30CB-48A9-BF7C-C0B2870768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6299427-1AC7-4A9A-8EBD-63CB650987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F6052C-CF3E-4126-A47D-C31E2414A3B2}"/>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5" name="Footer Placeholder 4">
            <a:extLst>
              <a:ext uri="{FF2B5EF4-FFF2-40B4-BE49-F238E27FC236}">
                <a16:creationId xmlns:a16="http://schemas.microsoft.com/office/drawing/2014/main" id="{11442965-1C08-4634-862F-FACCE222B0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16076A-3FA4-4B77-8D01-F0EB233A6CC4}"/>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3620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C09F-400D-44B4-888A-A332D22A6F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C2ABF2-5743-441D-8945-7E6E24E028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84E89D-2B2A-418F-BA02-89C57A087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4C2724-1E83-4B64-B8E7-5FC069C7FDC9}"/>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6" name="Footer Placeholder 5">
            <a:extLst>
              <a:ext uri="{FF2B5EF4-FFF2-40B4-BE49-F238E27FC236}">
                <a16:creationId xmlns:a16="http://schemas.microsoft.com/office/drawing/2014/main" id="{7839B91A-E28F-4FE5-8406-6D05915554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921CB8-9ABA-4ADE-90BB-CAFD34E5E8EF}"/>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412840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6146-AE13-4337-BEA5-83FA9F805CC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3CBF68-F414-4D3A-B769-1EA14450DC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FE38CC-1700-4356-8F7A-2D9408464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5944E5-336E-4800-AAFB-03DF95AF69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59BDB-740B-4B2F-81D8-096C4B9177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BD9773-EDCE-43C6-B5A8-FE304F356951}"/>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8" name="Footer Placeholder 7">
            <a:extLst>
              <a:ext uri="{FF2B5EF4-FFF2-40B4-BE49-F238E27FC236}">
                <a16:creationId xmlns:a16="http://schemas.microsoft.com/office/drawing/2014/main" id="{ED16420B-BE6E-42CF-A2D1-E915AB5772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4498883-CE14-4EDB-B757-7DEAD1883B4F}"/>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1424893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1122-7CAE-48DC-A8CB-B45828706DE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FCF008-8FAC-4DBB-A2B4-4A939B9DD550}"/>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4" name="Footer Placeholder 3">
            <a:extLst>
              <a:ext uri="{FF2B5EF4-FFF2-40B4-BE49-F238E27FC236}">
                <a16:creationId xmlns:a16="http://schemas.microsoft.com/office/drawing/2014/main" id="{078C71D3-524C-48D7-A093-470FAB80FA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2D03AF-DB09-41D8-882F-3A0800812F44}"/>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142219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B24880-F6D9-44AB-97BB-34C1D7EC84A5}"/>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3" name="Footer Placeholder 2">
            <a:extLst>
              <a:ext uri="{FF2B5EF4-FFF2-40B4-BE49-F238E27FC236}">
                <a16:creationId xmlns:a16="http://schemas.microsoft.com/office/drawing/2014/main" id="{AD746278-6E24-4FA4-971D-0AB4A09A21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DFAE67A-6556-4675-A2EB-AB3F1A438DCB}"/>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141851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CE78E-6CDB-4430-8FAB-800B8979DE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8788AA-8DB8-4A11-B1C3-49A5A573FE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89EB54-4984-41DD-B5ED-34D1592F2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3DD6-95ED-4B5E-BAB0-758B881C0864}"/>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6" name="Footer Placeholder 5">
            <a:extLst>
              <a:ext uri="{FF2B5EF4-FFF2-40B4-BE49-F238E27FC236}">
                <a16:creationId xmlns:a16="http://schemas.microsoft.com/office/drawing/2014/main" id="{6E8A8EB4-E22D-4DDB-9FC1-6034A4E8F7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67C78E-A2D8-465A-A26F-B25AAEF8D42E}"/>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3626052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F2D5-48AC-4853-AB46-1374C5045B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A15535-B41C-4256-B8EF-0CAD8FD80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D57EC4-D343-4E22-9CFB-75F8369D3F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8BAF6-720C-4DEF-B684-28A4F18FF10B}"/>
              </a:ext>
            </a:extLst>
          </p:cNvPr>
          <p:cNvSpPr>
            <a:spLocks noGrp="1"/>
          </p:cNvSpPr>
          <p:nvPr>
            <p:ph type="dt" sz="half" idx="10"/>
          </p:nvPr>
        </p:nvSpPr>
        <p:spPr/>
        <p:txBody>
          <a:bodyPr/>
          <a:lstStyle/>
          <a:p>
            <a:fld id="{3A41A272-289B-4A52-B117-B510BC904BA7}" type="datetimeFigureOut">
              <a:rPr lang="en-IN" smtClean="0"/>
              <a:t>17-06-2020</a:t>
            </a:fld>
            <a:endParaRPr lang="en-IN"/>
          </a:p>
        </p:txBody>
      </p:sp>
      <p:sp>
        <p:nvSpPr>
          <p:cNvPr id="6" name="Footer Placeholder 5">
            <a:extLst>
              <a:ext uri="{FF2B5EF4-FFF2-40B4-BE49-F238E27FC236}">
                <a16:creationId xmlns:a16="http://schemas.microsoft.com/office/drawing/2014/main" id="{82847055-1A7E-408C-B942-0B61C3C0A8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8C1A5D-C88B-4242-A54B-0733EA384804}"/>
              </a:ext>
            </a:extLst>
          </p:cNvPr>
          <p:cNvSpPr>
            <a:spLocks noGrp="1"/>
          </p:cNvSpPr>
          <p:nvPr>
            <p:ph type="sldNum" sz="quarter" idx="12"/>
          </p:nvPr>
        </p:nvSpPr>
        <p:spPr/>
        <p:txBody>
          <a:bodyPr/>
          <a:lstStyle/>
          <a:p>
            <a:fld id="{CA784097-52A3-4270-A647-952FD7CC2B5C}" type="slidenum">
              <a:rPr lang="en-IN" smtClean="0"/>
              <a:t>‹#›</a:t>
            </a:fld>
            <a:endParaRPr lang="en-IN"/>
          </a:p>
        </p:txBody>
      </p:sp>
    </p:spTree>
    <p:extLst>
      <p:ext uri="{BB962C8B-B14F-4D97-AF65-F5344CB8AC3E}">
        <p14:creationId xmlns:p14="http://schemas.microsoft.com/office/powerpoint/2010/main" val="248865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8E801B-2FC5-45F8-9312-FEA2EC752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4FBF6F-2A32-4D3C-A011-162E7BA18A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644D19-DB28-4F73-9F9F-DFA8416CD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41A272-289B-4A52-B117-B510BC904BA7}" type="datetimeFigureOut">
              <a:rPr lang="en-IN" smtClean="0"/>
              <a:t>17-06-2020</a:t>
            </a:fld>
            <a:endParaRPr lang="en-IN"/>
          </a:p>
        </p:txBody>
      </p:sp>
      <p:sp>
        <p:nvSpPr>
          <p:cNvPr id="5" name="Footer Placeholder 4">
            <a:extLst>
              <a:ext uri="{FF2B5EF4-FFF2-40B4-BE49-F238E27FC236}">
                <a16:creationId xmlns:a16="http://schemas.microsoft.com/office/drawing/2014/main" id="{72245790-C43A-4D88-8042-6AF671AF4F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FEC5EE3-FF71-4EB0-8D91-0FA665F084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84097-52A3-4270-A647-952FD7CC2B5C}" type="slidenum">
              <a:rPr lang="en-IN" smtClean="0"/>
              <a:t>‹#›</a:t>
            </a:fld>
            <a:endParaRPr lang="en-IN"/>
          </a:p>
        </p:txBody>
      </p:sp>
    </p:spTree>
    <p:extLst>
      <p:ext uri="{BB962C8B-B14F-4D97-AF65-F5344CB8AC3E}">
        <p14:creationId xmlns:p14="http://schemas.microsoft.com/office/powerpoint/2010/main" val="135486362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hanify/sequential-api-vs-functional-api-model-in-keras-266823d7cd5e" TargetMode="External"/><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B06BDC-D900-44DE-8F0C-88251F67721C}"/>
              </a:ext>
            </a:extLst>
          </p:cNvPr>
          <p:cNvSpPr/>
          <p:nvPr/>
        </p:nvSpPr>
        <p:spPr>
          <a:xfrm>
            <a:off x="0" y="0"/>
            <a:ext cx="12192000" cy="6858000"/>
          </a:xfrm>
          <a:prstGeom prst="rect">
            <a:avLst/>
          </a:prstGeom>
          <a:solidFill>
            <a:srgbClr val="010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fesf</a:t>
            </a:r>
            <a:endParaRPr lang="en-IN" dirty="0"/>
          </a:p>
        </p:txBody>
      </p:sp>
      <p:sp>
        <p:nvSpPr>
          <p:cNvPr id="3" name="Subtitle 2">
            <a:extLst>
              <a:ext uri="{FF2B5EF4-FFF2-40B4-BE49-F238E27FC236}">
                <a16:creationId xmlns:a16="http://schemas.microsoft.com/office/drawing/2014/main" id="{0BEE502A-FF52-4E03-AEB9-B4DA75B40AC3}"/>
              </a:ext>
            </a:extLst>
          </p:cNvPr>
          <p:cNvSpPr>
            <a:spLocks noGrp="1"/>
          </p:cNvSpPr>
          <p:nvPr>
            <p:ph type="subTitle" idx="1"/>
          </p:nvPr>
        </p:nvSpPr>
        <p:spPr>
          <a:xfrm>
            <a:off x="1524000" y="240991"/>
            <a:ext cx="9144000" cy="1655762"/>
          </a:xfrm>
        </p:spPr>
        <p:txBody>
          <a:bodyPr>
            <a:normAutofit/>
          </a:bodyPr>
          <a:lstStyle/>
          <a:p>
            <a:r>
              <a:rPr lang="en-IN" sz="3200" b="1" dirty="0">
                <a:solidFill>
                  <a:schemeClr val="bg1"/>
                </a:solidFill>
                <a:latin typeface="Segoe UI" panose="020B0502040204020203" pitchFamily="34" charset="0"/>
                <a:cs typeface="Segoe UI" panose="020B0502040204020203" pitchFamily="34" charset="0"/>
              </a:rPr>
              <a:t>Convolution neural network for Image processing</a:t>
            </a:r>
          </a:p>
        </p:txBody>
      </p:sp>
      <p:pic>
        <p:nvPicPr>
          <p:cNvPr id="5" name="Picture 4">
            <a:extLst>
              <a:ext uri="{FF2B5EF4-FFF2-40B4-BE49-F238E27FC236}">
                <a16:creationId xmlns:a16="http://schemas.microsoft.com/office/drawing/2014/main" id="{3F55D976-0174-47AF-8FF2-CBF55AC75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85"/>
            <a:ext cx="12192000" cy="4480560"/>
          </a:xfrm>
          <a:prstGeom prst="rect">
            <a:avLst/>
          </a:prstGeom>
        </p:spPr>
      </p:pic>
      <p:sp>
        <p:nvSpPr>
          <p:cNvPr id="15" name="TextBox 14">
            <a:extLst>
              <a:ext uri="{FF2B5EF4-FFF2-40B4-BE49-F238E27FC236}">
                <a16:creationId xmlns:a16="http://schemas.microsoft.com/office/drawing/2014/main" id="{994A7CB6-031F-4EE5-9767-2D4B83FBF561}"/>
              </a:ext>
            </a:extLst>
          </p:cNvPr>
          <p:cNvSpPr txBox="1"/>
          <p:nvPr/>
        </p:nvSpPr>
        <p:spPr>
          <a:xfrm>
            <a:off x="9447319" y="6254318"/>
            <a:ext cx="2744681" cy="461665"/>
          </a:xfrm>
          <a:prstGeom prst="rect">
            <a:avLst/>
          </a:prstGeom>
          <a:noFill/>
        </p:spPr>
        <p:txBody>
          <a:bodyPr wrap="square" rtlCol="0">
            <a:spAutoFit/>
          </a:bodyPr>
          <a:lstStyle/>
          <a:p>
            <a:r>
              <a:rPr lang="en-IN" sz="2400" b="1" dirty="0">
                <a:solidFill>
                  <a:schemeClr val="bg1"/>
                </a:solidFill>
                <a:latin typeface="Segoe UI" panose="020B0502040204020203" pitchFamily="34" charset="0"/>
                <a:cs typeface="Segoe UI" panose="020B0502040204020203" pitchFamily="34" charset="0"/>
              </a:rPr>
              <a:t>Navin Prasad S.V</a:t>
            </a:r>
          </a:p>
        </p:txBody>
      </p:sp>
    </p:spTree>
    <p:extLst>
      <p:ext uri="{BB962C8B-B14F-4D97-AF65-F5344CB8AC3E}">
        <p14:creationId xmlns:p14="http://schemas.microsoft.com/office/powerpoint/2010/main" val="4169132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Diagonal Corners Snipped 10">
            <a:extLst>
              <a:ext uri="{FF2B5EF4-FFF2-40B4-BE49-F238E27FC236}">
                <a16:creationId xmlns:a16="http://schemas.microsoft.com/office/drawing/2014/main" id="{CEC1334E-38A2-4D52-BB64-FC818C944E97}"/>
              </a:ext>
            </a:extLst>
          </p:cNvPr>
          <p:cNvSpPr/>
          <p:nvPr/>
        </p:nvSpPr>
        <p:spPr>
          <a:xfrm>
            <a:off x="536134" y="515634"/>
            <a:ext cx="1487680" cy="36551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142C6E12-5095-40DF-8353-B8C8DA2D4FDB}"/>
              </a:ext>
            </a:extLst>
          </p:cNvPr>
          <p:cNvSpPr txBox="1"/>
          <p:nvPr/>
        </p:nvSpPr>
        <p:spPr>
          <a:xfrm>
            <a:off x="710719" y="481035"/>
            <a:ext cx="1221488" cy="400110"/>
          </a:xfrm>
          <a:prstGeom prst="rect">
            <a:avLst/>
          </a:prstGeom>
          <a:noFill/>
        </p:spPr>
        <p:txBody>
          <a:bodyPr wrap="none" rtlCol="0">
            <a:spAutoFit/>
          </a:bodyPr>
          <a:lstStyle/>
          <a:p>
            <a:r>
              <a:rPr lang="en-IN" sz="2000" b="1" dirty="0">
                <a:solidFill>
                  <a:schemeClr val="bg1"/>
                </a:solidFill>
                <a:latin typeface="Segoe UI" panose="020B0502040204020203" pitchFamily="34" charset="0"/>
                <a:cs typeface="Segoe UI" panose="020B0502040204020203" pitchFamily="34" charset="0"/>
              </a:rPr>
              <a:t>Type - 2:</a:t>
            </a:r>
          </a:p>
        </p:txBody>
      </p:sp>
      <p:sp>
        <p:nvSpPr>
          <p:cNvPr id="12" name="TextBox 11">
            <a:extLst>
              <a:ext uri="{FF2B5EF4-FFF2-40B4-BE49-F238E27FC236}">
                <a16:creationId xmlns:a16="http://schemas.microsoft.com/office/drawing/2014/main" id="{4E7418E5-5E88-4A34-90BD-D8F369634170}"/>
              </a:ext>
            </a:extLst>
          </p:cNvPr>
          <p:cNvSpPr txBox="1"/>
          <p:nvPr/>
        </p:nvSpPr>
        <p:spPr>
          <a:xfrm>
            <a:off x="426129" y="1230756"/>
            <a:ext cx="11339729" cy="2862322"/>
          </a:xfrm>
          <a:prstGeom prst="rect">
            <a:avLst/>
          </a:prstGeom>
          <a:noFill/>
        </p:spPr>
        <p:txBody>
          <a:bodyPr wrap="square" rtlCol="0">
            <a:spAutoFit/>
          </a:bodyPr>
          <a:lstStyle/>
          <a:p>
            <a:pPr fontAlgn="base"/>
            <a:r>
              <a:rPr lang="en-IN" sz="2000" b="1" dirty="0"/>
              <a:t>Functional model </a:t>
            </a:r>
            <a:r>
              <a:rPr lang="en-IN" sz="1600" dirty="0"/>
              <a:t>allows you to create models that have a lot more flexibility as you can easily define models where layers connect to more than just the previous and next layers. In fact, you can connect layers to (literally) any other layer.</a:t>
            </a:r>
          </a:p>
          <a:p>
            <a:pPr fontAlgn="base"/>
            <a:endParaRPr lang="en-IN" sz="1600" dirty="0"/>
          </a:p>
          <a:p>
            <a:pPr fontAlgn="base"/>
            <a:endParaRPr lang="en-IN" sz="1600" dirty="0"/>
          </a:p>
          <a:p>
            <a:pPr fontAlgn="base"/>
            <a:endParaRPr lang="en-IN" sz="1600" dirty="0"/>
          </a:p>
          <a:p>
            <a:pPr fontAlgn="base"/>
            <a:endParaRPr lang="en-IN" sz="1600" dirty="0"/>
          </a:p>
          <a:p>
            <a:pPr fontAlgn="base"/>
            <a:endParaRPr lang="en-IN" sz="1600" dirty="0"/>
          </a:p>
          <a:p>
            <a:pPr fontAlgn="base"/>
            <a:endParaRPr lang="en-IN" sz="1600" dirty="0"/>
          </a:p>
          <a:p>
            <a:pPr fontAlgn="base"/>
            <a:endParaRPr lang="en-IN" sz="1600" dirty="0"/>
          </a:p>
          <a:p>
            <a:pPr fontAlgn="base"/>
            <a:endParaRPr lang="en-IN" sz="1600" dirty="0"/>
          </a:p>
          <a:p>
            <a:endParaRPr lang="en-IN" sz="1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52C3C5C-43A7-4E61-A6AA-964E8BEDA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249" y="2162902"/>
            <a:ext cx="10049488" cy="2532196"/>
          </a:xfrm>
          <a:prstGeom prst="rect">
            <a:avLst/>
          </a:prstGeom>
        </p:spPr>
      </p:pic>
      <p:sp>
        <p:nvSpPr>
          <p:cNvPr id="2" name="Rectangle 1">
            <a:extLst>
              <a:ext uri="{FF2B5EF4-FFF2-40B4-BE49-F238E27FC236}">
                <a16:creationId xmlns:a16="http://schemas.microsoft.com/office/drawing/2014/main" id="{29140CCA-DA5D-490D-B8FE-B5CDD73C09C4}"/>
              </a:ext>
            </a:extLst>
          </p:cNvPr>
          <p:cNvSpPr/>
          <p:nvPr/>
        </p:nvSpPr>
        <p:spPr>
          <a:xfrm>
            <a:off x="4632065" y="6362642"/>
            <a:ext cx="7133793" cy="307777"/>
          </a:xfrm>
          <a:prstGeom prst="rect">
            <a:avLst/>
          </a:prstGeom>
        </p:spPr>
        <p:txBody>
          <a:bodyPr wrap="square">
            <a:spAutoFit/>
          </a:bodyPr>
          <a:lstStyle/>
          <a:p>
            <a:r>
              <a:rPr lang="en-IN" sz="1400" dirty="0">
                <a:hlinkClick r:id="rId3"/>
              </a:rPr>
              <a:t>https://medium.com/@hanify/sequential-api-vs-functional-api-model-in-keras-266823d7cd5e</a:t>
            </a:r>
            <a:endParaRPr lang="en-IN" sz="1400" dirty="0"/>
          </a:p>
        </p:txBody>
      </p:sp>
    </p:spTree>
    <p:extLst>
      <p:ext uri="{BB962C8B-B14F-4D97-AF65-F5344CB8AC3E}">
        <p14:creationId xmlns:p14="http://schemas.microsoft.com/office/powerpoint/2010/main" val="2688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8E3B0-0CD7-42B3-9FD7-8B703C3B4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18" y="1042017"/>
            <a:ext cx="9439922" cy="5309956"/>
          </a:xfrm>
          <a:prstGeom prst="rect">
            <a:avLst/>
          </a:prstGeom>
        </p:spPr>
      </p:pic>
      <p:sp>
        <p:nvSpPr>
          <p:cNvPr id="4" name="Rectangle: Diagonal Corners Snipped 3">
            <a:extLst>
              <a:ext uri="{FF2B5EF4-FFF2-40B4-BE49-F238E27FC236}">
                <a16:creationId xmlns:a16="http://schemas.microsoft.com/office/drawing/2014/main" id="{D8935D40-A890-4315-A0C3-C1583FF75E09}"/>
              </a:ext>
            </a:extLst>
          </p:cNvPr>
          <p:cNvSpPr/>
          <p:nvPr/>
        </p:nvSpPr>
        <p:spPr>
          <a:xfrm>
            <a:off x="511371" y="363508"/>
            <a:ext cx="4957694" cy="44255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D9FDF7D4-593A-4BE7-AE6F-D56FB7D58E76}"/>
              </a:ext>
            </a:extLst>
          </p:cNvPr>
          <p:cNvSpPr>
            <a:spLocks noGrp="1"/>
          </p:cNvSpPr>
          <p:nvPr>
            <p:ph type="ctrTitle"/>
          </p:nvPr>
        </p:nvSpPr>
        <p:spPr>
          <a:xfrm>
            <a:off x="-707352" y="363509"/>
            <a:ext cx="7501510" cy="793575"/>
          </a:xfrm>
        </p:spPr>
        <p:txBody>
          <a:bodyPr>
            <a:normAutofit fontScale="90000"/>
          </a:bodyPr>
          <a:lstStyle/>
          <a:p>
            <a:r>
              <a:rPr lang="en-IN" sz="2800" dirty="0">
                <a:solidFill>
                  <a:schemeClr val="bg1"/>
                </a:solidFill>
                <a:latin typeface="Segoe UI" panose="020B0502040204020203" pitchFamily="34" charset="0"/>
                <a:cs typeface="Segoe UI" panose="020B0502040204020203" pitchFamily="34" charset="0"/>
              </a:rPr>
              <a:t>Convolutional Neural Network</a:t>
            </a:r>
            <a:br>
              <a:rPr lang="en-IN" sz="2800" dirty="0">
                <a:solidFill>
                  <a:schemeClr val="bg1"/>
                </a:solidFill>
                <a:latin typeface="Segoe UI" panose="020B0502040204020203" pitchFamily="34" charset="0"/>
                <a:cs typeface="Segoe UI" panose="020B0502040204020203" pitchFamily="34" charset="0"/>
              </a:rPr>
            </a:br>
            <a:endParaRPr lang="en-IN"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1586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8BDF441E-A28F-49A9-9E5F-E7C548AF825D}"/>
              </a:ext>
            </a:extLst>
          </p:cNvPr>
          <p:cNvSpPr/>
          <p:nvPr/>
        </p:nvSpPr>
        <p:spPr>
          <a:xfrm>
            <a:off x="1012836" y="444052"/>
            <a:ext cx="1153989" cy="36551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DC84B569-E3A1-4B76-BFC8-81CC4041254F}"/>
              </a:ext>
            </a:extLst>
          </p:cNvPr>
          <p:cNvSpPr txBox="1"/>
          <p:nvPr/>
        </p:nvSpPr>
        <p:spPr>
          <a:xfrm>
            <a:off x="1012836" y="431873"/>
            <a:ext cx="10457114" cy="1415772"/>
          </a:xfrm>
          <a:prstGeom prst="rect">
            <a:avLst/>
          </a:prstGeom>
          <a:noFill/>
        </p:spPr>
        <p:txBody>
          <a:bodyPr wrap="square" rtlCol="0">
            <a:spAutoFit/>
          </a:bodyPr>
          <a:lstStyle/>
          <a:p>
            <a:r>
              <a:rPr lang="en-IN" sz="2000" b="1" dirty="0">
                <a:solidFill>
                  <a:schemeClr val="bg1"/>
                </a:solidFill>
                <a:latin typeface="Segoe UI" panose="020B0502040204020203" pitchFamily="34" charset="0"/>
                <a:cs typeface="Segoe UI" panose="020B0502040204020203" pitchFamily="34" charset="0"/>
              </a:rPr>
              <a:t>Pixel:</a:t>
            </a:r>
          </a:p>
          <a:p>
            <a:endParaRPr lang="en-IN" dirty="0"/>
          </a:p>
          <a:p>
            <a:r>
              <a:rPr lang="en-IN" sz="1600" dirty="0">
                <a:latin typeface="Segoe UI" panose="020B0502040204020203" pitchFamily="34" charset="0"/>
                <a:cs typeface="Segoe UI" panose="020B0502040204020203" pitchFamily="34" charset="0"/>
              </a:rPr>
              <a:t>Pixel is the smallest element of an image. Each pixel correspond to any one value. In an 8-bit </a:t>
            </a:r>
            <a:r>
              <a:rPr lang="en-IN" sz="1600" dirty="0" err="1">
                <a:latin typeface="Segoe UI" panose="020B0502040204020203" pitchFamily="34" charset="0"/>
                <a:cs typeface="Segoe UI" panose="020B0502040204020203" pitchFamily="34" charset="0"/>
              </a:rPr>
              <a:t>gray</a:t>
            </a:r>
            <a:r>
              <a:rPr lang="en-IN" sz="1600" dirty="0">
                <a:latin typeface="Segoe UI" panose="020B0502040204020203" pitchFamily="34" charset="0"/>
                <a:cs typeface="Segoe UI" panose="020B0502040204020203" pitchFamily="34" charset="0"/>
              </a:rPr>
              <a:t> scale image, the value of the pixel between 0 and 255. The value of a pixel at any point correspond to the intensity of the light photons striking at that point. Each pixel store a value proportional to the light intensity at that particular location.</a:t>
            </a:r>
          </a:p>
        </p:txBody>
      </p:sp>
      <p:pic>
        <p:nvPicPr>
          <p:cNvPr id="6" name="Picture 5">
            <a:extLst>
              <a:ext uri="{FF2B5EF4-FFF2-40B4-BE49-F238E27FC236}">
                <a16:creationId xmlns:a16="http://schemas.microsoft.com/office/drawing/2014/main" id="{FC2173FF-2B48-4E0E-8A00-F8DB8B707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333" y="2091255"/>
            <a:ext cx="7611333" cy="4281375"/>
          </a:xfrm>
          <a:prstGeom prst="rect">
            <a:avLst/>
          </a:prstGeom>
        </p:spPr>
      </p:pic>
    </p:spTree>
    <p:extLst>
      <p:ext uri="{BB962C8B-B14F-4D97-AF65-F5344CB8AC3E}">
        <p14:creationId xmlns:p14="http://schemas.microsoft.com/office/powerpoint/2010/main" val="1082084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5DC78D-12AE-4D30-A6DF-0D9B84DA3A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797" y="492053"/>
            <a:ext cx="11361201" cy="5447511"/>
          </a:xfrm>
        </p:spPr>
      </p:pic>
    </p:spTree>
    <p:extLst>
      <p:ext uri="{BB962C8B-B14F-4D97-AF65-F5344CB8AC3E}">
        <p14:creationId xmlns:p14="http://schemas.microsoft.com/office/powerpoint/2010/main" val="172871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93E9E6D9-9B35-4E37-AA98-585082243845}"/>
              </a:ext>
            </a:extLst>
          </p:cNvPr>
          <p:cNvSpPr/>
          <p:nvPr/>
        </p:nvSpPr>
        <p:spPr>
          <a:xfrm>
            <a:off x="698874" y="471552"/>
            <a:ext cx="4957694" cy="44255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FA8FB076-727E-424F-A158-20EDB3E994DB}"/>
              </a:ext>
            </a:extLst>
          </p:cNvPr>
          <p:cNvSpPr>
            <a:spLocks noGrp="1"/>
          </p:cNvSpPr>
          <p:nvPr>
            <p:ph idx="1"/>
          </p:nvPr>
        </p:nvSpPr>
        <p:spPr>
          <a:xfrm>
            <a:off x="723014" y="471552"/>
            <a:ext cx="10515600" cy="5705411"/>
          </a:xfrm>
        </p:spPr>
        <p:txBody>
          <a:bodyPr/>
          <a:lstStyle/>
          <a:p>
            <a:pPr marL="0" indent="0">
              <a:buNone/>
            </a:pPr>
            <a:r>
              <a:rPr lang="en-IN" sz="2400" dirty="0">
                <a:solidFill>
                  <a:schemeClr val="bg1"/>
                </a:solidFill>
                <a:latin typeface="Segoe UI" panose="020B0502040204020203" pitchFamily="34" charset="0"/>
                <a:cs typeface="Segoe UI" panose="020B0502040204020203" pitchFamily="34" charset="0"/>
              </a:rPr>
              <a:t>Convolutional Neural Network</a:t>
            </a:r>
          </a:p>
          <a:p>
            <a:pPr marL="0" indent="0">
              <a:buNone/>
            </a:pPr>
            <a:endParaRPr lang="en-IN" sz="2400" dirty="0">
              <a:solidFill>
                <a:schemeClr val="bg1"/>
              </a:solidFill>
              <a:latin typeface="Segoe UI" panose="020B0502040204020203" pitchFamily="34" charset="0"/>
              <a:cs typeface="Segoe UI" panose="020B0502040204020203" pitchFamily="34" charset="0"/>
            </a:endParaRPr>
          </a:p>
          <a:p>
            <a:pPr marL="0" indent="0">
              <a:buNone/>
            </a:pPr>
            <a:r>
              <a:rPr lang="en-IN" sz="1600" dirty="0">
                <a:latin typeface="Segoe UI" panose="020B0502040204020203" pitchFamily="34" charset="0"/>
                <a:cs typeface="Segoe UI" panose="020B0502040204020203" pitchFamily="34" charset="0"/>
              </a:rPr>
              <a:t>A Convolutional Neural Network (CNN) is the foundation of most computer vision technologies. Unlike traditional Neural Network architectures, it uses two operations called ‘</a:t>
            </a:r>
            <a:r>
              <a:rPr lang="en-IN" sz="1600" b="1" dirty="0">
                <a:solidFill>
                  <a:schemeClr val="tx1">
                    <a:lumMod val="65000"/>
                    <a:lumOff val="35000"/>
                  </a:schemeClr>
                </a:solidFill>
                <a:latin typeface="Segoe UI" panose="020B0502040204020203" pitchFamily="34" charset="0"/>
                <a:cs typeface="Segoe UI" panose="020B0502040204020203" pitchFamily="34" charset="0"/>
              </a:rPr>
              <a:t>convolution</a:t>
            </a:r>
            <a:r>
              <a:rPr lang="en-IN" sz="1600" dirty="0">
                <a:latin typeface="Segoe UI" panose="020B0502040204020203" pitchFamily="34" charset="0"/>
                <a:cs typeface="Segoe UI" panose="020B0502040204020203" pitchFamily="34" charset="0"/>
              </a:rPr>
              <a:t>’ and ‘</a:t>
            </a:r>
            <a:r>
              <a:rPr lang="en-IN" sz="1600" b="1" dirty="0">
                <a:solidFill>
                  <a:schemeClr val="tx1">
                    <a:lumMod val="65000"/>
                    <a:lumOff val="35000"/>
                  </a:schemeClr>
                </a:solidFill>
                <a:latin typeface="Segoe UI" panose="020B0502040204020203" pitchFamily="34" charset="0"/>
                <a:cs typeface="Segoe UI" panose="020B0502040204020203" pitchFamily="34" charset="0"/>
              </a:rPr>
              <a:t>pooling</a:t>
            </a:r>
            <a:r>
              <a:rPr lang="en-IN" sz="1600" dirty="0">
                <a:latin typeface="Segoe UI" panose="020B0502040204020203" pitchFamily="34" charset="0"/>
                <a:cs typeface="Segoe UI" panose="020B0502040204020203" pitchFamily="34" charset="0"/>
              </a:rPr>
              <a:t>’ to reduce an image into its essential features, and uses those features to understand and classify the image.</a:t>
            </a:r>
          </a:p>
        </p:txBody>
      </p:sp>
      <p:pic>
        <p:nvPicPr>
          <p:cNvPr id="9" name="Picture 8">
            <a:extLst>
              <a:ext uri="{FF2B5EF4-FFF2-40B4-BE49-F238E27FC236}">
                <a16:creationId xmlns:a16="http://schemas.microsoft.com/office/drawing/2014/main" id="{74E18987-90C4-4C97-A989-146AB37EF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056" y="2487515"/>
            <a:ext cx="10539740" cy="3148947"/>
          </a:xfrm>
          <a:prstGeom prst="rect">
            <a:avLst/>
          </a:prstGeom>
        </p:spPr>
      </p:pic>
    </p:spTree>
    <p:extLst>
      <p:ext uri="{BB962C8B-B14F-4D97-AF65-F5344CB8AC3E}">
        <p14:creationId xmlns:p14="http://schemas.microsoft.com/office/powerpoint/2010/main" val="2892289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Diagonal Corners Snipped 7">
            <a:extLst>
              <a:ext uri="{FF2B5EF4-FFF2-40B4-BE49-F238E27FC236}">
                <a16:creationId xmlns:a16="http://schemas.microsoft.com/office/drawing/2014/main" id="{B6104560-F0F5-440E-A574-9FEE2B6C5F42}"/>
              </a:ext>
            </a:extLst>
          </p:cNvPr>
          <p:cNvSpPr/>
          <p:nvPr/>
        </p:nvSpPr>
        <p:spPr>
          <a:xfrm>
            <a:off x="758389" y="459761"/>
            <a:ext cx="2855875" cy="44255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FA8FB076-727E-424F-A158-20EDB3E994DB}"/>
              </a:ext>
            </a:extLst>
          </p:cNvPr>
          <p:cNvSpPr>
            <a:spLocks noGrp="1"/>
          </p:cNvSpPr>
          <p:nvPr>
            <p:ph idx="1"/>
          </p:nvPr>
        </p:nvSpPr>
        <p:spPr>
          <a:xfrm>
            <a:off x="838200" y="471552"/>
            <a:ext cx="10515600" cy="5705411"/>
          </a:xfrm>
        </p:spPr>
        <p:txBody>
          <a:bodyPr/>
          <a:lstStyle/>
          <a:p>
            <a:pPr marL="0" indent="0">
              <a:buNone/>
            </a:pPr>
            <a:r>
              <a:rPr lang="en-IN" sz="2400" dirty="0">
                <a:solidFill>
                  <a:schemeClr val="bg1"/>
                </a:solidFill>
                <a:latin typeface="Segoe UI" panose="020B0502040204020203" pitchFamily="34" charset="0"/>
                <a:cs typeface="Segoe UI" panose="020B0502040204020203" pitchFamily="34" charset="0"/>
              </a:rPr>
              <a:t>Convolution layer</a:t>
            </a:r>
          </a:p>
          <a:p>
            <a:pPr marL="0" indent="0">
              <a:buNone/>
            </a:pPr>
            <a:endParaRPr lang="en-IN" sz="1600" dirty="0">
              <a:latin typeface="Segoe UI" panose="020B0502040204020203" pitchFamily="34" charset="0"/>
              <a:cs typeface="Segoe UI" panose="020B0502040204020203" pitchFamily="34" charset="0"/>
            </a:endParaRPr>
          </a:p>
          <a:p>
            <a:pPr marL="0" indent="0">
              <a:buNone/>
            </a:pPr>
            <a:r>
              <a:rPr lang="en-IN" sz="1600" dirty="0">
                <a:latin typeface="Segoe UI" panose="020B0502040204020203" pitchFamily="34" charset="0"/>
                <a:cs typeface="Segoe UI" panose="020B0502040204020203" pitchFamily="34" charset="0"/>
              </a:rPr>
              <a:t>A “filter”, sometimes called a “kernel”, is passed over the image, viewing a few pixels at a time. </a:t>
            </a:r>
          </a:p>
          <a:p>
            <a:pPr marL="0" indent="0">
              <a:buNone/>
            </a:pPr>
            <a:r>
              <a:rPr lang="en-IN" sz="1600" dirty="0">
                <a:latin typeface="Segoe UI" panose="020B0502040204020203" pitchFamily="34" charset="0"/>
                <a:cs typeface="Segoe UI" panose="020B0502040204020203" pitchFamily="34" charset="0"/>
              </a:rPr>
              <a:t>The convolution operation is a dot product of the original pixel values with weights defined in the filter. The results are summed up into one number that represents all the pixels the filter observed.</a:t>
            </a:r>
          </a:p>
          <a:p>
            <a:pPr marL="0" indent="0">
              <a:buNone/>
            </a:pPr>
            <a:r>
              <a:rPr lang="en-IN" sz="1600" dirty="0">
                <a:latin typeface="Segoe UI" panose="020B0502040204020203" pitchFamily="34" charset="0"/>
                <a:cs typeface="Segoe UI" panose="020B0502040204020203" pitchFamily="34" charset="0"/>
              </a:rPr>
              <a:t>In general 3x3 or 5x5 size filters will be used. In some cases like </a:t>
            </a:r>
            <a:r>
              <a:rPr lang="en-IN" sz="1600" b="1" dirty="0">
                <a:solidFill>
                  <a:schemeClr val="tx1">
                    <a:lumMod val="65000"/>
                    <a:lumOff val="35000"/>
                  </a:schemeClr>
                </a:solidFill>
                <a:latin typeface="Segoe UI" panose="020B0502040204020203" pitchFamily="34" charset="0"/>
                <a:cs typeface="Segoe UI" panose="020B0502040204020203" pitchFamily="34" charset="0"/>
              </a:rPr>
              <a:t>Inception Net </a:t>
            </a:r>
            <a:r>
              <a:rPr lang="en-IN" sz="1600" dirty="0">
                <a:latin typeface="Segoe UI" panose="020B0502040204020203" pitchFamily="34" charset="0"/>
                <a:cs typeface="Segoe UI" panose="020B0502040204020203" pitchFamily="34" charset="0"/>
              </a:rPr>
              <a:t>will use 1x1 sized filter.</a:t>
            </a:r>
          </a:p>
          <a:p>
            <a:pPr marL="0" indent="0">
              <a:buNone/>
            </a:pPr>
            <a:endParaRPr lang="en-IN" sz="2000" dirty="0"/>
          </a:p>
          <a:p>
            <a:pPr marL="0" indent="0">
              <a:buNone/>
            </a:pPr>
            <a:r>
              <a:rPr lang="en-IN" sz="2000" b="1" dirty="0">
                <a:solidFill>
                  <a:schemeClr val="tx1">
                    <a:lumMod val="65000"/>
                    <a:lumOff val="35000"/>
                  </a:schemeClr>
                </a:solidFill>
                <a:latin typeface="Segoe UI" panose="020B0502040204020203" pitchFamily="34" charset="0"/>
                <a:cs typeface="Segoe UI" panose="020B0502040204020203" pitchFamily="34" charset="0"/>
              </a:rPr>
              <a:t>Raw Image</a:t>
            </a:r>
            <a:r>
              <a:rPr lang="en-IN" sz="2000" dirty="0"/>
              <a:t>                                       </a:t>
            </a:r>
            <a:r>
              <a:rPr lang="en-IN" sz="2000" b="1" dirty="0">
                <a:solidFill>
                  <a:schemeClr val="tx1">
                    <a:lumMod val="65000"/>
                    <a:lumOff val="35000"/>
                  </a:schemeClr>
                </a:solidFill>
                <a:latin typeface="Segoe UI" panose="020B0502040204020203" pitchFamily="34" charset="0"/>
                <a:cs typeface="Segoe UI" panose="020B0502040204020203" pitchFamily="34" charset="0"/>
              </a:rPr>
              <a:t>Kernel</a:t>
            </a:r>
            <a:r>
              <a:rPr lang="en-IN" sz="2000" dirty="0"/>
              <a:t>                                                   Convolution</a:t>
            </a:r>
          </a:p>
        </p:txBody>
      </p:sp>
      <p:pic>
        <p:nvPicPr>
          <p:cNvPr id="4" name="Picture 3">
            <a:extLst>
              <a:ext uri="{FF2B5EF4-FFF2-40B4-BE49-F238E27FC236}">
                <a16:creationId xmlns:a16="http://schemas.microsoft.com/office/drawing/2014/main" id="{F5472734-B0D5-4FF1-977D-4BB423DC0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3590" y="3206405"/>
            <a:ext cx="2857500" cy="2282190"/>
          </a:xfrm>
          <a:prstGeom prst="rect">
            <a:avLst/>
          </a:prstGeom>
        </p:spPr>
      </p:pic>
      <p:pic>
        <p:nvPicPr>
          <p:cNvPr id="7" name="Picture 6">
            <a:extLst>
              <a:ext uri="{FF2B5EF4-FFF2-40B4-BE49-F238E27FC236}">
                <a16:creationId xmlns:a16="http://schemas.microsoft.com/office/drawing/2014/main" id="{74D4F9D8-BBBC-4181-8555-C491E89FF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30" y="3287433"/>
            <a:ext cx="2495550" cy="2297430"/>
          </a:xfrm>
          <a:prstGeom prst="rect">
            <a:avLst/>
          </a:prstGeom>
        </p:spPr>
      </p:pic>
      <p:pic>
        <p:nvPicPr>
          <p:cNvPr id="9" name="Picture 8">
            <a:extLst>
              <a:ext uri="{FF2B5EF4-FFF2-40B4-BE49-F238E27FC236}">
                <a16:creationId xmlns:a16="http://schemas.microsoft.com/office/drawing/2014/main" id="{5916A028-6127-4BFB-B81B-5C1C2B4D9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3809" y="3696603"/>
            <a:ext cx="1722274" cy="1450336"/>
          </a:xfrm>
          <a:prstGeom prst="rect">
            <a:avLst/>
          </a:prstGeom>
        </p:spPr>
      </p:pic>
      <p:pic>
        <p:nvPicPr>
          <p:cNvPr id="11" name="Picture 10">
            <a:extLst>
              <a:ext uri="{FF2B5EF4-FFF2-40B4-BE49-F238E27FC236}">
                <a16:creationId xmlns:a16="http://schemas.microsoft.com/office/drawing/2014/main" id="{599DE3B8-9DCD-412F-A275-B58D1C30FA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730" y="2734630"/>
            <a:ext cx="5010150" cy="3657600"/>
          </a:xfrm>
          <a:prstGeom prst="rect">
            <a:avLst/>
          </a:prstGeom>
        </p:spPr>
      </p:pic>
    </p:spTree>
    <p:extLst>
      <p:ext uri="{BB962C8B-B14F-4D97-AF65-F5344CB8AC3E}">
        <p14:creationId xmlns:p14="http://schemas.microsoft.com/office/powerpoint/2010/main" val="1662369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Diagonal Corners Snipped 7">
            <a:extLst>
              <a:ext uri="{FF2B5EF4-FFF2-40B4-BE49-F238E27FC236}">
                <a16:creationId xmlns:a16="http://schemas.microsoft.com/office/drawing/2014/main" id="{B6104560-F0F5-440E-A574-9FEE2B6C5F42}"/>
              </a:ext>
            </a:extLst>
          </p:cNvPr>
          <p:cNvSpPr/>
          <p:nvPr/>
        </p:nvSpPr>
        <p:spPr>
          <a:xfrm>
            <a:off x="758389" y="459762"/>
            <a:ext cx="2140822" cy="324630"/>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FA8FB076-727E-424F-A158-20EDB3E994DB}"/>
              </a:ext>
            </a:extLst>
          </p:cNvPr>
          <p:cNvSpPr>
            <a:spLocks noGrp="1"/>
          </p:cNvSpPr>
          <p:nvPr>
            <p:ph idx="1"/>
          </p:nvPr>
        </p:nvSpPr>
        <p:spPr>
          <a:xfrm>
            <a:off x="838200" y="471552"/>
            <a:ext cx="10515600" cy="5705411"/>
          </a:xfrm>
        </p:spPr>
        <p:txBody>
          <a:bodyPr>
            <a:normAutofit/>
          </a:bodyPr>
          <a:lstStyle/>
          <a:p>
            <a:pPr marL="0" indent="0">
              <a:buNone/>
            </a:pPr>
            <a:r>
              <a:rPr lang="en-IN" sz="1600" b="1" dirty="0">
                <a:solidFill>
                  <a:schemeClr val="bg1"/>
                </a:solidFill>
                <a:latin typeface="Segoe UI" panose="020B0502040204020203" pitchFamily="34" charset="0"/>
                <a:cs typeface="Segoe UI" panose="020B0502040204020203" pitchFamily="34" charset="0"/>
              </a:rPr>
              <a:t>Kernel initialization</a:t>
            </a:r>
          </a:p>
          <a:p>
            <a:pPr marL="0" indent="0">
              <a:buNone/>
            </a:pPr>
            <a:endParaRPr lang="en-IN" sz="1600" dirty="0">
              <a:latin typeface="Segoe UI" panose="020B0502040204020203" pitchFamily="34" charset="0"/>
              <a:cs typeface="Segoe UI" panose="020B0502040204020203" pitchFamily="34" charset="0"/>
            </a:endParaRPr>
          </a:p>
          <a:p>
            <a:r>
              <a:rPr lang="en-IN" sz="1600" dirty="0"/>
              <a:t>The kernel is initialized via an initialization procedure. There's a variety of methods how, including simple ones like </a:t>
            </a:r>
            <a:r>
              <a:rPr lang="en-IN" sz="1600" b="1" dirty="0"/>
              <a:t>random &amp; Gaussian</a:t>
            </a:r>
            <a:r>
              <a:rPr lang="en-IN" sz="1600" dirty="0"/>
              <a:t> and there's also more advanced techniques like </a:t>
            </a:r>
            <a:r>
              <a:rPr lang="en-IN" sz="1600" b="1" dirty="0"/>
              <a:t>He initialization</a:t>
            </a:r>
            <a:r>
              <a:rPr lang="en-IN" sz="1600" dirty="0"/>
              <a:t>, </a:t>
            </a:r>
            <a:r>
              <a:rPr lang="en-IN" sz="1600" b="1" dirty="0"/>
              <a:t>MSRA initialization </a:t>
            </a:r>
            <a:r>
              <a:rPr lang="en-IN" sz="1600" dirty="0"/>
              <a:t>, </a:t>
            </a:r>
            <a:r>
              <a:rPr lang="en-IN" sz="1600" b="1" dirty="0"/>
              <a:t>Xavier initialization/</a:t>
            </a:r>
            <a:r>
              <a:rPr lang="en-IN" sz="1600" b="1" dirty="0" err="1"/>
              <a:t>Glorot</a:t>
            </a:r>
            <a:r>
              <a:rPr lang="en-IN" sz="1600" b="1" dirty="0"/>
              <a:t> initialization</a:t>
            </a:r>
            <a:r>
              <a:rPr lang="en-IN" sz="1600" dirty="0"/>
              <a:t>.</a:t>
            </a:r>
          </a:p>
          <a:p>
            <a:r>
              <a:rPr lang="en-IN" sz="1600" dirty="0"/>
              <a:t>As for learning, the gradients are calculated using a process called </a:t>
            </a:r>
            <a:r>
              <a:rPr lang="en-IN" sz="1600" b="1" dirty="0"/>
              <a:t>backpropagation </a:t>
            </a:r>
            <a:r>
              <a:rPr lang="en-IN" sz="1600" dirty="0"/>
              <a:t>which uses the chain rule to calculate gradients. Then, an optimizer such as </a:t>
            </a:r>
            <a:r>
              <a:rPr lang="en-IN" sz="1600" b="1" dirty="0"/>
              <a:t>ADAM</a:t>
            </a:r>
            <a:r>
              <a:rPr lang="en-IN" sz="1600" dirty="0"/>
              <a:t> or </a:t>
            </a:r>
            <a:r>
              <a:rPr lang="en-IN" sz="1600" b="1" dirty="0"/>
              <a:t>SGD</a:t>
            </a:r>
            <a:r>
              <a:rPr lang="en-IN" sz="1600" dirty="0"/>
              <a:t> updates each weight based on a function of the calculated gradient</a:t>
            </a:r>
          </a:p>
          <a:p>
            <a:pPr marL="0" indent="0">
              <a:buNone/>
            </a:pPr>
            <a:r>
              <a:rPr lang="en-IN" sz="1600" b="1" dirty="0">
                <a:solidFill>
                  <a:schemeClr val="tx1">
                    <a:lumMod val="65000"/>
                    <a:lumOff val="35000"/>
                  </a:schemeClr>
                </a:solidFill>
                <a:latin typeface="Segoe UI" panose="020B0502040204020203" pitchFamily="34" charset="0"/>
                <a:cs typeface="Segoe UI" panose="020B0502040204020203" pitchFamily="34" charset="0"/>
              </a:rPr>
              <a:t>				             </a:t>
            </a:r>
          </a:p>
          <a:p>
            <a:pPr marL="0" indent="0">
              <a:buNone/>
            </a:pPr>
            <a:r>
              <a:rPr lang="en-IN" sz="1600" b="1" dirty="0">
                <a:solidFill>
                  <a:schemeClr val="tx1">
                    <a:lumMod val="65000"/>
                    <a:lumOff val="35000"/>
                  </a:schemeClr>
                </a:solidFill>
                <a:latin typeface="Segoe UI" panose="020B0502040204020203" pitchFamily="34" charset="0"/>
                <a:cs typeface="Segoe UI" panose="020B0502040204020203" pitchFamily="34" charset="0"/>
              </a:rPr>
              <a:t>				             		</a:t>
            </a:r>
            <a:endParaRPr lang="en-IN" sz="1600" dirty="0"/>
          </a:p>
        </p:txBody>
      </p:sp>
      <p:pic>
        <p:nvPicPr>
          <p:cNvPr id="9" name="Picture 8">
            <a:extLst>
              <a:ext uri="{FF2B5EF4-FFF2-40B4-BE49-F238E27FC236}">
                <a16:creationId xmlns:a16="http://schemas.microsoft.com/office/drawing/2014/main" id="{5916A028-6127-4BFB-B81B-5C1C2B4D9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276" y="2995301"/>
            <a:ext cx="1321829" cy="1113119"/>
          </a:xfrm>
          <a:prstGeom prst="rect">
            <a:avLst/>
          </a:prstGeom>
        </p:spPr>
      </p:pic>
      <p:sp>
        <p:nvSpPr>
          <p:cNvPr id="14" name="Rectangle 13">
            <a:extLst>
              <a:ext uri="{FF2B5EF4-FFF2-40B4-BE49-F238E27FC236}">
                <a16:creationId xmlns:a16="http://schemas.microsoft.com/office/drawing/2014/main" id="{F4C1EDFA-1537-4902-9C40-20B97C010620}"/>
              </a:ext>
            </a:extLst>
          </p:cNvPr>
          <p:cNvSpPr/>
          <p:nvPr/>
        </p:nvSpPr>
        <p:spPr>
          <a:xfrm>
            <a:off x="5391775" y="2620074"/>
            <a:ext cx="878830" cy="369332"/>
          </a:xfrm>
          <a:prstGeom prst="rect">
            <a:avLst/>
          </a:prstGeom>
        </p:spPr>
        <p:txBody>
          <a:bodyPr wrap="none">
            <a:spAutoFit/>
          </a:bodyPr>
          <a:lstStyle/>
          <a:p>
            <a:r>
              <a:rPr lang="en-IN" b="1" dirty="0">
                <a:solidFill>
                  <a:schemeClr val="tx1">
                    <a:lumMod val="65000"/>
                    <a:lumOff val="35000"/>
                  </a:schemeClr>
                </a:solidFill>
                <a:latin typeface="Segoe UI" panose="020B0502040204020203" pitchFamily="34" charset="0"/>
                <a:cs typeface="Segoe UI" panose="020B0502040204020203" pitchFamily="34" charset="0"/>
              </a:rPr>
              <a:t>Kernel</a:t>
            </a:r>
            <a:endParaRPr lang="en-IN" dirty="0"/>
          </a:p>
        </p:txBody>
      </p:sp>
      <p:pic>
        <p:nvPicPr>
          <p:cNvPr id="15" name="Picture 14">
            <a:extLst>
              <a:ext uri="{FF2B5EF4-FFF2-40B4-BE49-F238E27FC236}">
                <a16:creationId xmlns:a16="http://schemas.microsoft.com/office/drawing/2014/main" id="{259F1BF1-9FDF-449F-A5F4-6B91A9FCF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460" y="4222976"/>
            <a:ext cx="8367915" cy="2108485"/>
          </a:xfrm>
          <a:prstGeom prst="rect">
            <a:avLst/>
          </a:prstGeom>
        </p:spPr>
      </p:pic>
    </p:spTree>
    <p:extLst>
      <p:ext uri="{BB962C8B-B14F-4D97-AF65-F5344CB8AC3E}">
        <p14:creationId xmlns:p14="http://schemas.microsoft.com/office/powerpoint/2010/main" val="48554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65E47B56-3B71-4EBA-BE1E-E7F930CDF989}"/>
              </a:ext>
            </a:extLst>
          </p:cNvPr>
          <p:cNvSpPr/>
          <p:nvPr/>
        </p:nvSpPr>
        <p:spPr>
          <a:xfrm>
            <a:off x="364028" y="804542"/>
            <a:ext cx="3194814" cy="44255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FA8FB076-727E-424F-A158-20EDB3E994DB}"/>
              </a:ext>
            </a:extLst>
          </p:cNvPr>
          <p:cNvSpPr>
            <a:spLocks noGrp="1"/>
          </p:cNvSpPr>
          <p:nvPr>
            <p:ph idx="1"/>
          </p:nvPr>
        </p:nvSpPr>
        <p:spPr>
          <a:xfrm>
            <a:off x="364028" y="325024"/>
            <a:ext cx="10989772" cy="6327127"/>
          </a:xfrm>
        </p:spPr>
        <p:txBody>
          <a:bodyPr>
            <a:normAutofit/>
          </a:bodyPr>
          <a:lstStyle/>
          <a:p>
            <a:pPr marL="0" indent="0">
              <a:buNone/>
            </a:pPr>
            <a:r>
              <a:rPr lang="en-IN" dirty="0"/>
              <a:t>					</a:t>
            </a:r>
          </a:p>
          <a:p>
            <a:pPr marL="0" indent="0">
              <a:buNone/>
            </a:pPr>
            <a:r>
              <a:rPr lang="en-IN" sz="2400" b="1" dirty="0">
                <a:solidFill>
                  <a:schemeClr val="bg1"/>
                </a:solidFill>
                <a:latin typeface="Segoe UI" panose="020B0502040204020203" pitchFamily="34" charset="0"/>
                <a:cs typeface="Segoe UI" panose="020B0502040204020203" pitchFamily="34" charset="0"/>
              </a:rPr>
              <a:t>Strides and Padding</a:t>
            </a: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b="1" dirty="0"/>
          </a:p>
          <a:p>
            <a:pPr marL="0" indent="0">
              <a:buNone/>
            </a:pPr>
            <a:endParaRPr lang="en-IN" sz="1600" b="1" dirty="0"/>
          </a:p>
          <a:p>
            <a:pPr marL="0" indent="0">
              <a:buNone/>
            </a:pPr>
            <a:endParaRPr lang="en-IN" sz="1600" b="1" dirty="0"/>
          </a:p>
          <a:p>
            <a:pPr marL="0" indent="0">
              <a:buNone/>
            </a:pPr>
            <a:endParaRPr lang="en-IN" sz="1600" dirty="0">
              <a:latin typeface="Segoe UI" panose="020B0502040204020203" pitchFamily="34" charset="0"/>
              <a:cs typeface="Segoe UI" panose="020B0502040204020203" pitchFamily="34" charset="0"/>
            </a:endParaRPr>
          </a:p>
          <a:p>
            <a:pPr marL="0" indent="0">
              <a:buNone/>
            </a:pPr>
            <a:r>
              <a:rPr lang="en-IN" sz="1600" dirty="0">
                <a:latin typeface="Segoe UI" panose="020B0502040204020203" pitchFamily="34" charset="0"/>
                <a:cs typeface="Segoe UI" panose="020B0502040204020203" pitchFamily="34" charset="0"/>
              </a:rPr>
              <a:t>The movement of the filter on the input image is called as </a:t>
            </a:r>
            <a:r>
              <a:rPr lang="en-IN" sz="1600" b="1" dirty="0">
                <a:latin typeface="Segoe UI" panose="020B0502040204020203" pitchFamily="34" charset="0"/>
                <a:cs typeface="Segoe UI" panose="020B0502040204020203" pitchFamily="34" charset="0"/>
              </a:rPr>
              <a:t>strides.</a:t>
            </a:r>
            <a:endParaRPr lang="en-IN" sz="1600" b="1" dirty="0"/>
          </a:p>
          <a:p>
            <a:pPr marL="0" indent="0">
              <a:buNone/>
            </a:pPr>
            <a:r>
              <a:rPr lang="en-IN" sz="1600" b="1" dirty="0"/>
              <a:t>Padding</a:t>
            </a:r>
            <a:r>
              <a:rPr lang="en-IN" sz="1600" dirty="0"/>
              <a:t> refers to the process of symmetrically adding zeros to the input matrix. It’s a commonly used modifications that allows the size of the input to be adjusted to our requirement.</a:t>
            </a:r>
          </a:p>
          <a:p>
            <a:pPr marL="0" indent="0">
              <a:buNone/>
            </a:pPr>
            <a:r>
              <a:rPr lang="en-IN" sz="1600" dirty="0"/>
              <a:t>It is mostly used in designing the </a:t>
            </a:r>
            <a:r>
              <a:rPr lang="en-IN" sz="1600" dirty="0" err="1"/>
              <a:t>cnn</a:t>
            </a:r>
            <a:r>
              <a:rPr lang="en-IN" sz="1600" dirty="0"/>
              <a:t> layers when the dimensions of the input volume need to be preserved in the output volume.</a:t>
            </a:r>
          </a:p>
          <a:p>
            <a:pPr marL="0" indent="0">
              <a:buNone/>
            </a:pPr>
            <a:endParaRPr lang="en-IN" sz="2000" dirty="0"/>
          </a:p>
          <a:p>
            <a:pPr marL="0" indent="0">
              <a:buNone/>
            </a:pPr>
            <a:endParaRPr lang="en-IN" sz="2000" dirty="0"/>
          </a:p>
        </p:txBody>
      </p:sp>
      <p:pic>
        <p:nvPicPr>
          <p:cNvPr id="10" name="Picture 9">
            <a:extLst>
              <a:ext uri="{FF2B5EF4-FFF2-40B4-BE49-F238E27FC236}">
                <a16:creationId xmlns:a16="http://schemas.microsoft.com/office/drawing/2014/main" id="{96E4FDB1-FA34-4954-82FB-F41BE35F1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180" y="1965140"/>
            <a:ext cx="2536916" cy="2254513"/>
          </a:xfrm>
          <a:prstGeom prst="rect">
            <a:avLst/>
          </a:prstGeom>
        </p:spPr>
      </p:pic>
      <p:pic>
        <p:nvPicPr>
          <p:cNvPr id="12" name="Picture 11">
            <a:extLst>
              <a:ext uri="{FF2B5EF4-FFF2-40B4-BE49-F238E27FC236}">
                <a16:creationId xmlns:a16="http://schemas.microsoft.com/office/drawing/2014/main" id="{D46FFD46-C736-4FDB-976C-02920B5EF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769" y="1731884"/>
            <a:ext cx="3771900" cy="2647950"/>
          </a:xfrm>
          <a:prstGeom prst="rect">
            <a:avLst/>
          </a:prstGeom>
        </p:spPr>
      </p:pic>
    </p:spTree>
    <p:extLst>
      <p:ext uri="{BB962C8B-B14F-4D97-AF65-F5344CB8AC3E}">
        <p14:creationId xmlns:p14="http://schemas.microsoft.com/office/powerpoint/2010/main" val="2361560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420673B-BF98-45CD-AEC0-E9A0DC362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94" y="339243"/>
            <a:ext cx="10985801" cy="6179513"/>
          </a:xfrm>
          <a:prstGeom prst="rect">
            <a:avLst/>
          </a:prstGeom>
        </p:spPr>
      </p:pic>
      <p:pic>
        <p:nvPicPr>
          <p:cNvPr id="9" name="Content Placeholder 3">
            <a:extLst>
              <a:ext uri="{FF2B5EF4-FFF2-40B4-BE49-F238E27FC236}">
                <a16:creationId xmlns:a16="http://schemas.microsoft.com/office/drawing/2014/main" id="{D46728C6-752D-4C9B-B7CC-93BC2F2C50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56023" y="3829186"/>
            <a:ext cx="2388616" cy="406950"/>
          </a:xfrm>
        </p:spPr>
      </p:pic>
    </p:spTree>
    <p:extLst>
      <p:ext uri="{BB962C8B-B14F-4D97-AF65-F5344CB8AC3E}">
        <p14:creationId xmlns:p14="http://schemas.microsoft.com/office/powerpoint/2010/main" val="3751912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4D3B335F-FA84-4660-9BF5-A9E6EA9F89EB}"/>
              </a:ext>
            </a:extLst>
          </p:cNvPr>
          <p:cNvSpPr/>
          <p:nvPr/>
        </p:nvSpPr>
        <p:spPr>
          <a:xfrm>
            <a:off x="758389" y="459761"/>
            <a:ext cx="2894877" cy="44255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FA8FB076-727E-424F-A158-20EDB3E994DB}"/>
              </a:ext>
            </a:extLst>
          </p:cNvPr>
          <p:cNvSpPr>
            <a:spLocks noGrp="1"/>
          </p:cNvSpPr>
          <p:nvPr>
            <p:ph idx="1"/>
          </p:nvPr>
        </p:nvSpPr>
        <p:spPr>
          <a:xfrm>
            <a:off x="838200" y="471552"/>
            <a:ext cx="10515600" cy="5705411"/>
          </a:xfrm>
        </p:spPr>
        <p:txBody>
          <a:bodyPr/>
          <a:lstStyle/>
          <a:p>
            <a:pPr marL="0" indent="0">
              <a:buNone/>
            </a:pPr>
            <a:r>
              <a:rPr lang="en-IN" b="1" dirty="0">
                <a:solidFill>
                  <a:schemeClr val="bg1"/>
                </a:solidFill>
                <a:latin typeface="Segoe UI" panose="020B0502040204020203" pitchFamily="34" charset="0"/>
                <a:cs typeface="Segoe UI" panose="020B0502040204020203" pitchFamily="34" charset="0"/>
              </a:rPr>
              <a:t>Activation layer</a:t>
            </a:r>
          </a:p>
          <a:p>
            <a:pPr marL="0" indent="0">
              <a:buNone/>
            </a:pPr>
            <a:endParaRPr lang="en-IN" sz="1600" dirty="0">
              <a:latin typeface="Segoe UI" panose="020B0502040204020203" pitchFamily="34" charset="0"/>
              <a:cs typeface="Segoe UI" panose="020B0502040204020203" pitchFamily="34" charset="0"/>
            </a:endParaRPr>
          </a:p>
          <a:p>
            <a:pPr marL="0" indent="0">
              <a:buNone/>
            </a:pPr>
            <a:r>
              <a:rPr lang="en-IN" sz="1600" dirty="0">
                <a:latin typeface="Segoe UI" panose="020B0502040204020203" pitchFamily="34" charset="0"/>
                <a:cs typeface="Segoe UI" panose="020B0502040204020203" pitchFamily="34" charset="0"/>
              </a:rPr>
              <a:t>The convolution layer generates a matrix that is much smaller in size than the original image. This matrix is run through an activation layer, which introduces non-linearity to allow the network to train itself via backpropagation. The activation function is typically </a:t>
            </a:r>
            <a:r>
              <a:rPr lang="en-IN" sz="1600" dirty="0" err="1">
                <a:latin typeface="Segoe UI" panose="020B0502040204020203" pitchFamily="34" charset="0"/>
                <a:cs typeface="Segoe UI" panose="020B0502040204020203" pitchFamily="34" charset="0"/>
              </a:rPr>
              <a:t>ReLu</a:t>
            </a:r>
            <a:r>
              <a:rPr lang="en-IN" sz="1600" dirty="0">
                <a:latin typeface="Segoe UI" panose="020B0502040204020203" pitchFamily="34" charset="0"/>
                <a:cs typeface="Segoe UI" panose="020B0502040204020203" pitchFamily="34" charset="0"/>
              </a:rPr>
              <a:t>.</a:t>
            </a:r>
          </a:p>
        </p:txBody>
      </p:sp>
      <p:pic>
        <p:nvPicPr>
          <p:cNvPr id="8" name="Picture 7">
            <a:extLst>
              <a:ext uri="{FF2B5EF4-FFF2-40B4-BE49-F238E27FC236}">
                <a16:creationId xmlns:a16="http://schemas.microsoft.com/office/drawing/2014/main" id="{F6368E8A-7F97-4F80-B1FA-AA081EDFB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769" y="2937160"/>
            <a:ext cx="4729295" cy="3110763"/>
          </a:xfrm>
          <a:prstGeom prst="rect">
            <a:avLst/>
          </a:prstGeom>
        </p:spPr>
      </p:pic>
    </p:spTree>
    <p:extLst>
      <p:ext uri="{BB962C8B-B14F-4D97-AF65-F5344CB8AC3E}">
        <p14:creationId xmlns:p14="http://schemas.microsoft.com/office/powerpoint/2010/main" val="1087683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E3D1E4-6FE1-40E5-A981-E92D7AA7F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575" y="2323202"/>
            <a:ext cx="5642290" cy="4393152"/>
          </a:xfrm>
          <a:prstGeom prst="rect">
            <a:avLst/>
          </a:prstGeom>
        </p:spPr>
      </p:pic>
      <p:sp>
        <p:nvSpPr>
          <p:cNvPr id="8" name="Rectangle: Diagonal Corners Snipped 7">
            <a:extLst>
              <a:ext uri="{FF2B5EF4-FFF2-40B4-BE49-F238E27FC236}">
                <a16:creationId xmlns:a16="http://schemas.microsoft.com/office/drawing/2014/main" id="{8C2FB1F0-B289-4ADB-AC18-5E7073BC5F21}"/>
              </a:ext>
            </a:extLst>
          </p:cNvPr>
          <p:cNvSpPr/>
          <p:nvPr/>
        </p:nvSpPr>
        <p:spPr>
          <a:xfrm>
            <a:off x="718842" y="473803"/>
            <a:ext cx="1145890" cy="407842"/>
          </a:xfrm>
          <a:prstGeom prst="snip2Diag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D9FDF7D4-593A-4BE7-AE6F-D56FB7D58E76}"/>
              </a:ext>
            </a:extLst>
          </p:cNvPr>
          <p:cNvSpPr>
            <a:spLocks noGrp="1"/>
          </p:cNvSpPr>
          <p:nvPr>
            <p:ph type="ctrTitle"/>
          </p:nvPr>
        </p:nvSpPr>
        <p:spPr>
          <a:xfrm>
            <a:off x="-1629452" y="541706"/>
            <a:ext cx="5617129" cy="934336"/>
          </a:xfrm>
        </p:spPr>
        <p:txBody>
          <a:bodyPr>
            <a:normAutofit fontScale="90000"/>
          </a:bodyPr>
          <a:lstStyle/>
          <a:p>
            <a:r>
              <a:rPr lang="en-IN" sz="2200" b="1" dirty="0">
                <a:solidFill>
                  <a:schemeClr val="bg1"/>
                </a:solidFill>
                <a:latin typeface="Segoe UI" panose="020B0502040204020203" pitchFamily="34" charset="0"/>
                <a:cs typeface="Segoe UI" panose="020B0502040204020203" pitchFamily="34" charset="0"/>
              </a:rPr>
              <a:t>Data</a:t>
            </a:r>
            <a:br>
              <a:rPr lang="en-IN" sz="2400" dirty="0"/>
            </a:br>
            <a:r>
              <a:rPr lang="en-IN" sz="2400" b="1" dirty="0">
                <a:solidFill>
                  <a:schemeClr val="bg1"/>
                </a:solidFill>
                <a:latin typeface="Segoe UI" panose="020B0502040204020203" pitchFamily="34" charset="0"/>
                <a:cs typeface="Segoe UI" panose="020B0502040204020203" pitchFamily="34" charset="0"/>
              </a:rPr>
              <a:t>:</a:t>
            </a:r>
            <a:br>
              <a:rPr lang="en-IN" sz="2400" b="1" dirty="0">
                <a:solidFill>
                  <a:schemeClr val="bg1"/>
                </a:solidFill>
                <a:latin typeface="Segoe UI" panose="020B0502040204020203" pitchFamily="34" charset="0"/>
                <a:cs typeface="Segoe UI" panose="020B0502040204020203" pitchFamily="34" charset="0"/>
              </a:rPr>
            </a:br>
            <a:endParaRPr lang="en-IN" sz="2400" b="1"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CC79EA65-F84A-4E3C-80C3-962A8C9F003C}"/>
              </a:ext>
            </a:extLst>
          </p:cNvPr>
          <p:cNvSpPr txBox="1"/>
          <p:nvPr/>
        </p:nvSpPr>
        <p:spPr>
          <a:xfrm>
            <a:off x="10240412" y="6440238"/>
            <a:ext cx="1867803" cy="369332"/>
          </a:xfrm>
          <a:prstGeom prst="rect">
            <a:avLst/>
          </a:prstGeom>
          <a:noFill/>
        </p:spPr>
        <p:txBody>
          <a:bodyPr wrap="square" rtlCol="0">
            <a:spAutoFit/>
          </a:bodyPr>
          <a:lstStyle/>
          <a:p>
            <a:r>
              <a:rPr lang="en-IN" dirty="0">
                <a:solidFill>
                  <a:schemeClr val="bg1"/>
                </a:solidFill>
              </a:rPr>
              <a:t>Navin Prasad S.V</a:t>
            </a:r>
          </a:p>
        </p:txBody>
      </p:sp>
      <p:sp>
        <p:nvSpPr>
          <p:cNvPr id="11" name="Rectangle 10">
            <a:extLst>
              <a:ext uri="{FF2B5EF4-FFF2-40B4-BE49-F238E27FC236}">
                <a16:creationId xmlns:a16="http://schemas.microsoft.com/office/drawing/2014/main" id="{4E07FAE7-76A9-4448-BB87-0FC5D791892E}"/>
              </a:ext>
            </a:extLst>
          </p:cNvPr>
          <p:cNvSpPr/>
          <p:nvPr/>
        </p:nvSpPr>
        <p:spPr>
          <a:xfrm>
            <a:off x="9084818" y="2832917"/>
            <a:ext cx="2593760" cy="1938992"/>
          </a:xfrm>
          <a:prstGeom prst="rect">
            <a:avLst/>
          </a:prstGeom>
        </p:spPr>
        <p:txBody>
          <a:bodyPr wrap="square">
            <a:spAutoFit/>
          </a:bodyPr>
          <a:lstStyle/>
          <a:p>
            <a:r>
              <a:rPr lang="en-IN" sz="4800" b="1" dirty="0">
                <a:solidFill>
                  <a:srgbClr val="5F676C"/>
                </a:solidFill>
                <a:latin typeface="Arial" panose="020B0604020202020204" pitchFamily="34" charset="0"/>
              </a:rPr>
              <a:t>90% </a:t>
            </a:r>
          </a:p>
          <a:p>
            <a:r>
              <a:rPr lang="en-IN" b="1" dirty="0">
                <a:solidFill>
                  <a:srgbClr val="5F676C"/>
                </a:solidFill>
                <a:latin typeface="Arial" panose="020B0604020202020204" pitchFamily="34" charset="0"/>
              </a:rPr>
              <a:t>of all data</a:t>
            </a:r>
            <a:r>
              <a:rPr lang="en-IN" dirty="0">
                <a:solidFill>
                  <a:srgbClr val="5F676C"/>
                </a:solidFill>
                <a:latin typeface="Arial" panose="020B0604020202020204" pitchFamily="34" charset="0"/>
              </a:rPr>
              <a:t> in existence today </a:t>
            </a:r>
          </a:p>
          <a:p>
            <a:r>
              <a:rPr lang="en-IN" dirty="0">
                <a:solidFill>
                  <a:srgbClr val="5F676C"/>
                </a:solidFill>
                <a:latin typeface="Arial" panose="020B0604020202020204" pitchFamily="34" charset="0"/>
              </a:rPr>
              <a:t>was created </a:t>
            </a:r>
          </a:p>
          <a:p>
            <a:r>
              <a:rPr lang="en-IN" dirty="0">
                <a:solidFill>
                  <a:srgbClr val="5F676C"/>
                </a:solidFill>
                <a:latin typeface="Arial" panose="020B0604020202020204" pitchFamily="34" charset="0"/>
              </a:rPr>
              <a:t>in the past two years.</a:t>
            </a:r>
            <a:endParaRPr lang="en-IN" dirty="0"/>
          </a:p>
        </p:txBody>
      </p:sp>
      <p:sp>
        <p:nvSpPr>
          <p:cNvPr id="12" name="Rectangle 11">
            <a:extLst>
              <a:ext uri="{FF2B5EF4-FFF2-40B4-BE49-F238E27FC236}">
                <a16:creationId xmlns:a16="http://schemas.microsoft.com/office/drawing/2014/main" id="{11468F7D-FEF4-49BB-941B-F6875AB9EA6F}"/>
              </a:ext>
            </a:extLst>
          </p:cNvPr>
          <p:cNvSpPr/>
          <p:nvPr/>
        </p:nvSpPr>
        <p:spPr>
          <a:xfrm>
            <a:off x="652509" y="1008874"/>
            <a:ext cx="10759736" cy="1077218"/>
          </a:xfrm>
          <a:prstGeom prst="rect">
            <a:avLst/>
          </a:prstGeom>
        </p:spPr>
        <p:txBody>
          <a:bodyPr wrap="square">
            <a:spAutoFit/>
          </a:bodyPr>
          <a:lstStyle/>
          <a:p>
            <a:r>
              <a:rPr lang="en-IN" sz="1600" dirty="0">
                <a:latin typeface="Segoe UI" panose="020B0502040204020203" pitchFamily="34" charset="0"/>
                <a:cs typeface="Segoe UI" panose="020B0502040204020203" pitchFamily="34" charset="0"/>
              </a:rPr>
              <a:t>It can be any unprocessed </a:t>
            </a:r>
            <a:r>
              <a:rPr lang="en-IN" sz="1600" b="1" dirty="0">
                <a:solidFill>
                  <a:schemeClr val="tx1">
                    <a:lumMod val="65000"/>
                    <a:lumOff val="35000"/>
                  </a:schemeClr>
                </a:solidFill>
                <a:latin typeface="Segoe UI" panose="020B0502040204020203" pitchFamily="34" charset="0"/>
                <a:cs typeface="Segoe UI" panose="020B0502040204020203" pitchFamily="34" charset="0"/>
              </a:rPr>
              <a:t>fact</a:t>
            </a:r>
            <a:r>
              <a:rPr lang="en-IN" sz="1600" dirty="0">
                <a:latin typeface="Segoe UI" panose="020B0502040204020203" pitchFamily="34" charset="0"/>
                <a:cs typeface="Segoe UI" panose="020B0502040204020203" pitchFamily="34" charset="0"/>
              </a:rPr>
              <a:t>, </a:t>
            </a:r>
            <a:r>
              <a:rPr lang="en-IN" sz="1600" b="1" dirty="0">
                <a:solidFill>
                  <a:schemeClr val="tx1">
                    <a:lumMod val="65000"/>
                    <a:lumOff val="35000"/>
                  </a:schemeClr>
                </a:solidFill>
                <a:latin typeface="Segoe UI" panose="020B0502040204020203" pitchFamily="34" charset="0"/>
                <a:cs typeface="Segoe UI" panose="020B0502040204020203" pitchFamily="34" charset="0"/>
              </a:rPr>
              <a:t>value</a:t>
            </a:r>
            <a:r>
              <a:rPr lang="en-IN" sz="1600" dirty="0">
                <a:latin typeface="Segoe UI" panose="020B0502040204020203" pitchFamily="34" charset="0"/>
                <a:cs typeface="Segoe UI" panose="020B0502040204020203" pitchFamily="34" charset="0"/>
              </a:rPr>
              <a:t>, </a:t>
            </a:r>
            <a:r>
              <a:rPr lang="en-IN" sz="1600" b="1" dirty="0">
                <a:solidFill>
                  <a:schemeClr val="tx1">
                    <a:lumMod val="65000"/>
                    <a:lumOff val="35000"/>
                  </a:schemeClr>
                </a:solidFill>
                <a:latin typeface="Segoe UI" panose="020B0502040204020203" pitchFamily="34" charset="0"/>
                <a:cs typeface="Segoe UI" panose="020B0502040204020203" pitchFamily="34" charset="0"/>
              </a:rPr>
              <a:t>text</a:t>
            </a:r>
            <a:r>
              <a:rPr lang="en-IN" sz="1600" dirty="0">
                <a:latin typeface="Segoe UI" panose="020B0502040204020203" pitchFamily="34" charset="0"/>
                <a:cs typeface="Segoe UI" panose="020B0502040204020203" pitchFamily="34" charset="0"/>
              </a:rPr>
              <a:t>, </a:t>
            </a:r>
            <a:r>
              <a:rPr lang="en-IN" sz="1600" b="1" dirty="0">
                <a:solidFill>
                  <a:schemeClr val="tx1">
                    <a:lumMod val="65000"/>
                    <a:lumOff val="35000"/>
                  </a:schemeClr>
                </a:solidFill>
                <a:latin typeface="Segoe UI" panose="020B0502040204020203" pitchFamily="34" charset="0"/>
                <a:cs typeface="Segoe UI" panose="020B0502040204020203" pitchFamily="34" charset="0"/>
              </a:rPr>
              <a:t>sound</a:t>
            </a:r>
            <a:r>
              <a:rPr lang="en-IN" sz="1600" dirty="0">
                <a:latin typeface="Segoe UI" panose="020B0502040204020203" pitchFamily="34" charset="0"/>
                <a:cs typeface="Segoe UI" panose="020B0502040204020203" pitchFamily="34" charset="0"/>
              </a:rPr>
              <a:t> or </a:t>
            </a:r>
            <a:r>
              <a:rPr lang="en-IN" sz="1600" b="1" dirty="0">
                <a:solidFill>
                  <a:schemeClr val="tx1">
                    <a:lumMod val="65000"/>
                    <a:lumOff val="35000"/>
                  </a:schemeClr>
                </a:solidFill>
                <a:latin typeface="Segoe UI" panose="020B0502040204020203" pitchFamily="34" charset="0"/>
                <a:cs typeface="Segoe UI" panose="020B0502040204020203" pitchFamily="34" charset="0"/>
              </a:rPr>
              <a:t>picture</a:t>
            </a:r>
            <a:r>
              <a:rPr lang="en-IN" sz="1600" dirty="0">
                <a:latin typeface="Segoe UI" panose="020B0502040204020203" pitchFamily="34" charset="0"/>
                <a:cs typeface="Segoe UI" panose="020B0502040204020203" pitchFamily="34" charset="0"/>
              </a:rPr>
              <a:t> that is not being interpreted and analysed. </a:t>
            </a:r>
          </a:p>
          <a:p>
            <a:r>
              <a:rPr lang="en-IN" sz="1600" dirty="0">
                <a:latin typeface="Segoe UI" panose="020B0502040204020203" pitchFamily="34" charset="0"/>
                <a:cs typeface="Segoe UI" panose="020B0502040204020203" pitchFamily="34" charset="0"/>
              </a:rPr>
              <a:t>Data is the most important part of all Data Analytics, Machine Learning, Artificial Intelligence. </a:t>
            </a:r>
          </a:p>
          <a:p>
            <a:r>
              <a:rPr lang="en-IN" sz="1600" dirty="0">
                <a:latin typeface="Segoe UI" panose="020B0502040204020203" pitchFamily="34" charset="0"/>
                <a:cs typeface="Segoe UI" panose="020B0502040204020203" pitchFamily="34" charset="0"/>
              </a:rPr>
              <a:t>Without data, we can’t train any model and all modern research and automation will go vain. </a:t>
            </a:r>
          </a:p>
          <a:p>
            <a:r>
              <a:rPr lang="en-IN" sz="1600" dirty="0">
                <a:latin typeface="Segoe UI" panose="020B0502040204020203" pitchFamily="34" charset="0"/>
                <a:cs typeface="Segoe UI" panose="020B0502040204020203" pitchFamily="34" charset="0"/>
              </a:rPr>
              <a:t>Big Enterprises are spending lots of money just to gather as much certain data as possible.</a:t>
            </a:r>
          </a:p>
        </p:txBody>
      </p:sp>
    </p:spTree>
    <p:extLst>
      <p:ext uri="{BB962C8B-B14F-4D97-AF65-F5344CB8AC3E}">
        <p14:creationId xmlns:p14="http://schemas.microsoft.com/office/powerpoint/2010/main" val="2795204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7948019A-BBF9-44AA-921F-58AEE6F41DB4}"/>
              </a:ext>
            </a:extLst>
          </p:cNvPr>
          <p:cNvSpPr/>
          <p:nvPr/>
        </p:nvSpPr>
        <p:spPr>
          <a:xfrm>
            <a:off x="758389" y="459761"/>
            <a:ext cx="2288166" cy="44255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D23A8E3E-BB99-4299-9096-E90EEDE55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073" y="2231922"/>
            <a:ext cx="5621192" cy="3520343"/>
          </a:xfrm>
          <a:prstGeom prst="rect">
            <a:avLst/>
          </a:prstGeom>
        </p:spPr>
      </p:pic>
      <p:sp>
        <p:nvSpPr>
          <p:cNvPr id="3" name="Content Placeholder 2">
            <a:extLst>
              <a:ext uri="{FF2B5EF4-FFF2-40B4-BE49-F238E27FC236}">
                <a16:creationId xmlns:a16="http://schemas.microsoft.com/office/drawing/2014/main" id="{FA8FB076-727E-424F-A158-20EDB3E994DB}"/>
              </a:ext>
            </a:extLst>
          </p:cNvPr>
          <p:cNvSpPr>
            <a:spLocks noGrp="1"/>
          </p:cNvSpPr>
          <p:nvPr>
            <p:ph idx="1"/>
          </p:nvPr>
        </p:nvSpPr>
        <p:spPr>
          <a:xfrm>
            <a:off x="838200" y="471552"/>
            <a:ext cx="10515600" cy="5705411"/>
          </a:xfrm>
        </p:spPr>
        <p:txBody>
          <a:bodyPr/>
          <a:lstStyle/>
          <a:p>
            <a:pPr marL="0" indent="0">
              <a:buNone/>
            </a:pPr>
            <a:r>
              <a:rPr lang="en-IN" sz="2400" b="1" dirty="0">
                <a:solidFill>
                  <a:schemeClr val="bg1"/>
                </a:solidFill>
                <a:latin typeface="Segoe UI" panose="020B0502040204020203" pitchFamily="34" charset="0"/>
                <a:cs typeface="Segoe UI" panose="020B0502040204020203" pitchFamily="34" charset="0"/>
              </a:rPr>
              <a:t>Pooling layer</a:t>
            </a:r>
          </a:p>
          <a:p>
            <a:pPr marL="0" indent="0">
              <a:buNone/>
            </a:pPr>
            <a:endParaRPr lang="en-IN" sz="1600" b="1" dirty="0">
              <a:solidFill>
                <a:schemeClr val="tx1">
                  <a:lumMod val="65000"/>
                  <a:lumOff val="35000"/>
                </a:schemeClr>
              </a:solidFill>
              <a:latin typeface="Segoe UI" panose="020B0502040204020203" pitchFamily="34" charset="0"/>
              <a:cs typeface="Segoe UI" panose="020B0502040204020203" pitchFamily="34" charset="0"/>
            </a:endParaRPr>
          </a:p>
          <a:p>
            <a:pPr marL="0" indent="0">
              <a:buNone/>
            </a:pPr>
            <a:r>
              <a:rPr lang="en-IN" sz="1600" b="1" dirty="0">
                <a:solidFill>
                  <a:schemeClr val="tx1">
                    <a:lumMod val="65000"/>
                    <a:lumOff val="35000"/>
                  </a:schemeClr>
                </a:solidFill>
                <a:latin typeface="Segoe UI" panose="020B0502040204020203" pitchFamily="34" charset="0"/>
                <a:cs typeface="Segoe UI" panose="020B0502040204020203" pitchFamily="34" charset="0"/>
              </a:rPr>
              <a:t>pooling</a:t>
            </a:r>
            <a:r>
              <a:rPr lang="en-IN" sz="1600" dirty="0">
                <a:latin typeface="Segoe UI" panose="020B0502040204020203" pitchFamily="34" charset="0"/>
                <a:cs typeface="Segoe UI" panose="020B0502040204020203" pitchFamily="34" charset="0"/>
              </a:rPr>
              <a:t> is the process of further down sampling and reducing the size of the matrix. </a:t>
            </a:r>
          </a:p>
          <a:p>
            <a:pPr marL="0" indent="0">
              <a:buNone/>
            </a:pPr>
            <a:r>
              <a:rPr lang="en-IN" sz="1600" dirty="0">
                <a:latin typeface="Segoe UI" panose="020B0502040204020203" pitchFamily="34" charset="0"/>
                <a:cs typeface="Segoe UI" panose="020B0502040204020203" pitchFamily="34" charset="0"/>
              </a:rPr>
              <a:t>A filter is passed over the results of the previous layer and selects one number out of each group of values. </a:t>
            </a:r>
          </a:p>
          <a:p>
            <a:pPr marL="0" indent="0">
              <a:buNone/>
            </a:pPr>
            <a:r>
              <a:rPr lang="en-IN" sz="1600" dirty="0">
                <a:latin typeface="Segoe UI" panose="020B0502040204020203" pitchFamily="34" charset="0"/>
                <a:cs typeface="Segoe UI" panose="020B0502040204020203" pitchFamily="34" charset="0"/>
              </a:rPr>
              <a:t>This allows the network to train much faster, focusing on the most important information in each feature of the image.</a:t>
            </a:r>
          </a:p>
          <a:p>
            <a:pPr marL="0" indent="0">
              <a:buNone/>
            </a:pPr>
            <a:endParaRPr lang="en-IN" sz="2000" dirty="0"/>
          </a:p>
        </p:txBody>
      </p:sp>
      <p:pic>
        <p:nvPicPr>
          <p:cNvPr id="9" name="Picture 8">
            <a:extLst>
              <a:ext uri="{FF2B5EF4-FFF2-40B4-BE49-F238E27FC236}">
                <a16:creationId xmlns:a16="http://schemas.microsoft.com/office/drawing/2014/main" id="{0315710C-9804-4EE5-9B87-C42AB413E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581" y="2743548"/>
            <a:ext cx="3067050" cy="2564130"/>
          </a:xfrm>
          <a:prstGeom prst="rect">
            <a:avLst/>
          </a:prstGeom>
        </p:spPr>
      </p:pic>
    </p:spTree>
    <p:extLst>
      <p:ext uri="{BB962C8B-B14F-4D97-AF65-F5344CB8AC3E}">
        <p14:creationId xmlns:p14="http://schemas.microsoft.com/office/powerpoint/2010/main" val="2995081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126357-3D64-42A0-A047-6244555BFE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8500" y="271733"/>
            <a:ext cx="7174998" cy="4161590"/>
          </a:xfrm>
        </p:spPr>
      </p:pic>
      <p:sp>
        <p:nvSpPr>
          <p:cNvPr id="6" name="Rectangle 5">
            <a:extLst>
              <a:ext uri="{FF2B5EF4-FFF2-40B4-BE49-F238E27FC236}">
                <a16:creationId xmlns:a16="http://schemas.microsoft.com/office/drawing/2014/main" id="{FC35FE87-BC3B-4A2F-B4CB-3BB4F17F7EB3}"/>
              </a:ext>
            </a:extLst>
          </p:cNvPr>
          <p:cNvSpPr/>
          <p:nvPr/>
        </p:nvSpPr>
        <p:spPr>
          <a:xfrm>
            <a:off x="481035" y="4819018"/>
            <a:ext cx="11280489" cy="1815882"/>
          </a:xfrm>
          <a:prstGeom prst="rect">
            <a:avLst/>
          </a:prstGeom>
        </p:spPr>
        <p:txBody>
          <a:bodyPr wrap="square">
            <a:spAutoFit/>
          </a:bodyPr>
          <a:lstStyle/>
          <a:p>
            <a:pPr algn="just" fontAlgn="base"/>
            <a:r>
              <a:rPr lang="en-IN" sz="1600" dirty="0">
                <a:solidFill>
                  <a:srgbClr val="000000"/>
                </a:solidFill>
                <a:latin typeface="Segoe UI" panose="020B0502040204020203" pitchFamily="34" charset="0"/>
                <a:cs typeface="Segoe UI" panose="020B0502040204020203" pitchFamily="34" charset="0"/>
              </a:rPr>
              <a:t>Adding a Fully-Connected layer is a (usually) cheap way of learning non-linear combinations of the high-level features as represented by the output of the convolutional layer. </a:t>
            </a:r>
          </a:p>
          <a:p>
            <a:pPr algn="just" fontAlgn="base"/>
            <a:r>
              <a:rPr lang="en-IN" sz="1600" dirty="0">
                <a:solidFill>
                  <a:srgbClr val="000000"/>
                </a:solidFill>
                <a:latin typeface="Segoe UI" panose="020B0502040204020203" pitchFamily="34" charset="0"/>
                <a:cs typeface="Segoe UI" panose="020B0502040204020203" pitchFamily="34" charset="0"/>
              </a:rPr>
              <a:t>The Fully-Connected layer is learning a possibly non-linear function in that space.</a:t>
            </a:r>
            <a:endParaRPr lang="en-IN" sz="1600" dirty="0">
              <a:solidFill>
                <a:srgbClr val="D5D5D5"/>
              </a:solidFill>
              <a:latin typeface="Segoe UI" panose="020B0502040204020203" pitchFamily="34" charset="0"/>
              <a:cs typeface="Segoe UI" panose="020B0502040204020203" pitchFamily="34" charset="0"/>
            </a:endParaRPr>
          </a:p>
          <a:p>
            <a:pPr algn="just" fontAlgn="base"/>
            <a:r>
              <a:rPr lang="en-IN" sz="1600" dirty="0">
                <a:solidFill>
                  <a:srgbClr val="000000"/>
                </a:solidFill>
                <a:latin typeface="Segoe UI" panose="020B0502040204020203" pitchFamily="34" charset="0"/>
                <a:cs typeface="Segoe UI" panose="020B0502040204020203" pitchFamily="34" charset="0"/>
              </a:rPr>
              <a:t>Now that we have converted our input image into a suitable form for our Multi-Level Perceptron, we shall flatten the image into a column vector. The flattened output is fed to a feed-forward neural network and backpropagation applied to every iteration of training. Over a series of epochs, the model is able to distinguish between dominating and certain low-level features in images and classify them using the </a:t>
            </a:r>
            <a:r>
              <a:rPr lang="en-IN" sz="1600" b="1" dirty="0" err="1">
                <a:solidFill>
                  <a:srgbClr val="000000"/>
                </a:solidFill>
                <a:latin typeface="Segoe UI" panose="020B0502040204020203" pitchFamily="34" charset="0"/>
                <a:cs typeface="Segoe UI" panose="020B0502040204020203" pitchFamily="34" charset="0"/>
              </a:rPr>
              <a:t>Softmax</a:t>
            </a:r>
            <a:r>
              <a:rPr lang="en-IN" sz="1600" b="1" dirty="0">
                <a:solidFill>
                  <a:srgbClr val="000000"/>
                </a:solidFill>
                <a:latin typeface="Segoe UI" panose="020B0502040204020203" pitchFamily="34" charset="0"/>
                <a:cs typeface="Segoe UI" panose="020B0502040204020203" pitchFamily="34" charset="0"/>
              </a:rPr>
              <a:t> Classification</a:t>
            </a:r>
            <a:r>
              <a:rPr lang="en-IN" sz="1600" dirty="0">
                <a:solidFill>
                  <a:srgbClr val="000000"/>
                </a:solidFill>
                <a:latin typeface="Segoe UI" panose="020B0502040204020203" pitchFamily="34" charset="0"/>
                <a:cs typeface="Segoe UI" panose="020B0502040204020203" pitchFamily="34" charset="0"/>
              </a:rPr>
              <a:t> technique.</a:t>
            </a:r>
            <a:endParaRPr lang="en-IN" sz="1600" b="0" dirty="0">
              <a:solidFill>
                <a:srgbClr val="D5D5D5"/>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25384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1C4161F8-DAF3-49A2-9492-CC3EFC8A9428}"/>
              </a:ext>
            </a:extLst>
          </p:cNvPr>
          <p:cNvSpPr/>
          <p:nvPr/>
        </p:nvSpPr>
        <p:spPr>
          <a:xfrm>
            <a:off x="758389" y="459761"/>
            <a:ext cx="1794130" cy="35929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FA8FB076-727E-424F-A158-20EDB3E994DB}"/>
              </a:ext>
            </a:extLst>
          </p:cNvPr>
          <p:cNvSpPr>
            <a:spLocks noGrp="1"/>
          </p:cNvSpPr>
          <p:nvPr>
            <p:ph idx="1"/>
          </p:nvPr>
        </p:nvSpPr>
        <p:spPr>
          <a:xfrm>
            <a:off x="838200" y="471552"/>
            <a:ext cx="10515600" cy="5705411"/>
          </a:xfrm>
        </p:spPr>
        <p:txBody>
          <a:bodyPr>
            <a:normAutofit/>
          </a:bodyPr>
          <a:lstStyle/>
          <a:p>
            <a:pPr marL="0" indent="0">
              <a:buNone/>
            </a:pPr>
            <a:r>
              <a:rPr lang="en-IN" sz="1600" b="1" dirty="0">
                <a:solidFill>
                  <a:schemeClr val="bg1"/>
                </a:solidFill>
                <a:latin typeface="Segoe UI" panose="020B0502040204020203" pitchFamily="34" charset="0"/>
                <a:cs typeface="Segoe UI" panose="020B0502040204020203" pitchFamily="34" charset="0"/>
              </a:rPr>
              <a:t>CNN Overview</a:t>
            </a:r>
            <a:r>
              <a:rPr lang="en-IN" sz="1600" b="1" dirty="0">
                <a:latin typeface="Segoe UI" panose="020B0502040204020203" pitchFamily="34" charset="0"/>
                <a:cs typeface="Segoe UI" panose="020B0502040204020203" pitchFamily="34" charset="0"/>
              </a:rPr>
              <a:t>:</a:t>
            </a:r>
          </a:p>
          <a:p>
            <a:endParaRPr lang="en-IN" sz="1600" dirty="0">
              <a:latin typeface="Segoe UI" panose="020B0502040204020203" pitchFamily="34" charset="0"/>
              <a:cs typeface="Segoe UI" panose="020B0502040204020203" pitchFamily="34" charset="0"/>
            </a:endParaRPr>
          </a:p>
          <a:p>
            <a:r>
              <a:rPr lang="en-IN" sz="1600" dirty="0">
                <a:latin typeface="Segoe UI" panose="020B0502040204020203" pitchFamily="34" charset="0"/>
                <a:cs typeface="Segoe UI" panose="020B0502040204020203" pitchFamily="34" charset="0"/>
              </a:rPr>
              <a:t>An image input constitutes a 3-dimensional structure called the </a:t>
            </a:r>
            <a:r>
              <a:rPr lang="en-IN" sz="1600" i="1" dirty="0">
                <a:latin typeface="Segoe UI" panose="020B0502040204020203" pitchFamily="34" charset="0"/>
                <a:cs typeface="Segoe UI" panose="020B0502040204020203" pitchFamily="34" charset="0"/>
              </a:rPr>
              <a:t>Input Volume</a:t>
            </a:r>
            <a:r>
              <a:rPr lang="en-IN" sz="1600" dirty="0">
                <a:latin typeface="Segoe UI" panose="020B0502040204020203" pitchFamily="34" charset="0"/>
                <a:cs typeface="Segoe UI" panose="020B0502040204020203" pitchFamily="34" charset="0"/>
              </a:rPr>
              <a:t>(255x255x3).</a:t>
            </a:r>
          </a:p>
          <a:p>
            <a:r>
              <a:rPr lang="en-IN" sz="1600" dirty="0">
                <a:latin typeface="Segoe UI" panose="020B0502040204020203" pitchFamily="34" charset="0"/>
                <a:cs typeface="Segoe UI" panose="020B0502040204020203" pitchFamily="34" charset="0"/>
              </a:rPr>
              <a:t>CNN’s use </a:t>
            </a:r>
            <a:r>
              <a:rPr lang="en-IN" sz="1600" b="1" dirty="0">
                <a:latin typeface="Segoe UI" panose="020B0502040204020203" pitchFamily="34" charset="0"/>
                <a:cs typeface="Segoe UI" panose="020B0502040204020203" pitchFamily="34" charset="0"/>
              </a:rPr>
              <a:t>filters as kernels </a:t>
            </a:r>
            <a:r>
              <a:rPr lang="en-IN" sz="1600" dirty="0">
                <a:latin typeface="Segoe UI" panose="020B0502040204020203" pitchFamily="34" charset="0"/>
                <a:cs typeface="Segoe UI" panose="020B0502040204020203" pitchFamily="34" charset="0"/>
              </a:rPr>
              <a:t>where the parameters or weights have to be learnt. A filter is a matrix of lower size than the input to it.</a:t>
            </a:r>
          </a:p>
          <a:p>
            <a:r>
              <a:rPr lang="en-IN" sz="1600" dirty="0">
                <a:latin typeface="Segoe UI" panose="020B0502040204020203" pitchFamily="34" charset="0"/>
                <a:cs typeface="Segoe UI" panose="020B0502040204020203" pitchFamily="34" charset="0"/>
              </a:rPr>
              <a:t>The inputs are convolved with the filters and passed through the activation function. </a:t>
            </a:r>
          </a:p>
          <a:p>
            <a:r>
              <a:rPr lang="en-IN" sz="1600" dirty="0">
                <a:latin typeface="Segoe UI" panose="020B0502040204020203" pitchFamily="34" charset="0"/>
                <a:cs typeface="Segoe UI" panose="020B0502040204020203" pitchFamily="34" charset="0"/>
              </a:rPr>
              <a:t>The weights of the kernels are randomly initialized and are modified during training based on error-minimization using backpropagation.</a:t>
            </a:r>
          </a:p>
          <a:p>
            <a:r>
              <a:rPr lang="en-IN" sz="1600" dirty="0">
                <a:latin typeface="Segoe UI" panose="020B0502040204020203" pitchFamily="34" charset="0"/>
                <a:cs typeface="Segoe UI" panose="020B0502040204020203" pitchFamily="34" charset="0"/>
              </a:rPr>
              <a:t>The real values of the </a:t>
            </a:r>
            <a:r>
              <a:rPr lang="en-IN" sz="1600" b="1" dirty="0">
                <a:latin typeface="Segoe UI" panose="020B0502040204020203" pitchFamily="34" charset="0"/>
                <a:cs typeface="Segoe UI" panose="020B0502040204020203" pitchFamily="34" charset="0"/>
              </a:rPr>
              <a:t>kernel matrix </a:t>
            </a:r>
            <a:r>
              <a:rPr lang="en-IN" sz="1600" dirty="0">
                <a:latin typeface="Segoe UI" panose="020B0502040204020203" pitchFamily="34" charset="0"/>
                <a:cs typeface="Segoe UI" panose="020B0502040204020203" pitchFamily="34" charset="0"/>
              </a:rPr>
              <a:t>change with each learning iteration over the training set, indicating that the network is learning to identify which regions are of significance for extracting features from the data.</a:t>
            </a:r>
          </a:p>
          <a:p>
            <a:r>
              <a:rPr lang="en-IN" sz="1600" dirty="0">
                <a:latin typeface="Segoe UI" panose="020B0502040204020203" pitchFamily="34" charset="0"/>
                <a:cs typeface="Segoe UI" panose="020B0502040204020203" pitchFamily="34" charset="0"/>
              </a:rPr>
              <a:t>After using convolution use pooling to down sampling.</a:t>
            </a:r>
          </a:p>
          <a:p>
            <a:r>
              <a:rPr lang="en-IN" sz="1600" dirty="0">
                <a:latin typeface="Segoe UI" panose="020B0502040204020203" pitchFamily="34" charset="0"/>
                <a:cs typeface="Segoe UI" panose="020B0502040204020203" pitchFamily="34" charset="0"/>
              </a:rPr>
              <a:t>The final layer should be flattened before providing the input to the fully connected feed forward network.</a:t>
            </a:r>
          </a:p>
        </p:txBody>
      </p:sp>
    </p:spTree>
    <p:extLst>
      <p:ext uri="{BB962C8B-B14F-4D97-AF65-F5344CB8AC3E}">
        <p14:creationId xmlns:p14="http://schemas.microsoft.com/office/powerpoint/2010/main" val="4008146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1C4161F8-DAF3-49A2-9492-CC3EFC8A9428}"/>
              </a:ext>
            </a:extLst>
          </p:cNvPr>
          <p:cNvSpPr/>
          <p:nvPr/>
        </p:nvSpPr>
        <p:spPr>
          <a:xfrm>
            <a:off x="762722" y="398697"/>
            <a:ext cx="2405175" cy="372694"/>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FA8FB076-727E-424F-A158-20EDB3E994DB}"/>
              </a:ext>
            </a:extLst>
          </p:cNvPr>
          <p:cNvSpPr>
            <a:spLocks noGrp="1"/>
          </p:cNvSpPr>
          <p:nvPr>
            <p:ph idx="1"/>
          </p:nvPr>
        </p:nvSpPr>
        <p:spPr>
          <a:xfrm>
            <a:off x="838200" y="471552"/>
            <a:ext cx="10515600" cy="5705411"/>
          </a:xfrm>
        </p:spPr>
        <p:txBody>
          <a:bodyPr>
            <a:normAutofit fontScale="32500" lnSpcReduction="20000"/>
          </a:bodyPr>
          <a:lstStyle/>
          <a:p>
            <a:pPr marL="0" indent="0">
              <a:buNone/>
            </a:pPr>
            <a:r>
              <a:rPr lang="en-IN" sz="4500" b="1" dirty="0">
                <a:solidFill>
                  <a:schemeClr val="bg1"/>
                </a:solidFill>
                <a:latin typeface="Segoe UI" panose="020B0502040204020203" pitchFamily="34" charset="0"/>
                <a:cs typeface="Segoe UI" panose="020B0502040204020203" pitchFamily="34" charset="0"/>
              </a:rPr>
              <a:t>Model </a:t>
            </a:r>
            <a:r>
              <a:rPr lang="en-IN" sz="4500" b="1" dirty="0">
                <a:latin typeface="Segoe UI" panose="020B0502040204020203" pitchFamily="34" charset="0"/>
                <a:cs typeface="Segoe UI" panose="020B0502040204020203" pitchFamily="34" charset="0"/>
              </a:rPr>
              <a:t>:</a:t>
            </a:r>
            <a:r>
              <a:rPr lang="en-IN" sz="4500" b="1" dirty="0">
                <a:solidFill>
                  <a:schemeClr val="bg1"/>
                </a:solidFill>
                <a:latin typeface="Segoe UI" panose="020B0502040204020203" pitchFamily="34" charset="0"/>
                <a:cs typeface="Segoe UI" panose="020B0502040204020203" pitchFamily="34" charset="0"/>
              </a:rPr>
              <a:t>Evaluation</a:t>
            </a:r>
          </a:p>
          <a:p>
            <a:endParaRPr lang="en-IN" sz="1600" dirty="0">
              <a:latin typeface="Segoe UI" panose="020B0502040204020203" pitchFamily="34" charset="0"/>
              <a:cs typeface="Segoe UI" panose="020B0502040204020203" pitchFamily="34" charset="0"/>
            </a:endParaRPr>
          </a:p>
          <a:p>
            <a:pPr marL="0" indent="0" fontAlgn="base">
              <a:buNone/>
            </a:pPr>
            <a:endParaRPr lang="en-IN" sz="1600" dirty="0">
              <a:latin typeface="Segoe UI" panose="020B0502040204020203" pitchFamily="34" charset="0"/>
              <a:cs typeface="Segoe UI" panose="020B0502040204020203" pitchFamily="34" charset="0"/>
            </a:endParaRPr>
          </a:p>
          <a:p>
            <a:pPr marL="0" indent="0" fontAlgn="base">
              <a:buNone/>
            </a:pPr>
            <a:endParaRPr lang="en-IN" sz="1600" dirty="0">
              <a:latin typeface="Segoe UI" panose="020B0502040204020203" pitchFamily="34" charset="0"/>
              <a:cs typeface="Segoe UI" panose="020B0502040204020203" pitchFamily="34" charset="0"/>
            </a:endParaRPr>
          </a:p>
          <a:p>
            <a:pPr marL="0" indent="0" fontAlgn="base">
              <a:buNone/>
            </a:pPr>
            <a:endParaRPr lang="en-IN" sz="1600" dirty="0">
              <a:latin typeface="Segoe UI" panose="020B0502040204020203" pitchFamily="34" charset="0"/>
              <a:cs typeface="Segoe UI" panose="020B0502040204020203" pitchFamily="34" charset="0"/>
            </a:endParaRPr>
          </a:p>
          <a:p>
            <a:pPr marL="0" indent="0" fontAlgn="base">
              <a:buNone/>
            </a:pPr>
            <a:endParaRPr lang="en-IN" sz="1600" dirty="0">
              <a:latin typeface="Segoe UI" panose="020B0502040204020203" pitchFamily="34" charset="0"/>
              <a:cs typeface="Segoe UI" panose="020B0502040204020203" pitchFamily="34" charset="0"/>
            </a:endParaRPr>
          </a:p>
          <a:p>
            <a:pPr marL="0" indent="0" fontAlgn="base">
              <a:buNone/>
            </a:pPr>
            <a:r>
              <a:rPr lang="en-IN" sz="4000" b="1" dirty="0">
                <a:latin typeface="Segoe UI" panose="020B0502040204020203" pitchFamily="34" charset="0"/>
                <a:cs typeface="Segoe UI" panose="020B0502040204020203" pitchFamily="34" charset="0"/>
              </a:rPr>
              <a:t>     </a:t>
            </a:r>
          </a:p>
          <a:p>
            <a:pPr marL="0" indent="0" fontAlgn="base">
              <a:buNone/>
            </a:pPr>
            <a:r>
              <a:rPr lang="en-IN" sz="4000" b="1" dirty="0">
                <a:latin typeface="Segoe UI" panose="020B0502040204020203" pitchFamily="34" charset="0"/>
                <a:cs typeface="Segoe UI" panose="020B0502040204020203" pitchFamily="34" charset="0"/>
              </a:rPr>
              <a:t>   </a:t>
            </a:r>
          </a:p>
          <a:p>
            <a:pPr marL="0" indent="0" fontAlgn="base">
              <a:buNone/>
            </a:pPr>
            <a:r>
              <a:rPr lang="en-IN" sz="4000" b="1" dirty="0">
                <a:latin typeface="Segoe UI" panose="020B0502040204020203" pitchFamily="34" charset="0"/>
                <a:cs typeface="Segoe UI" panose="020B0502040204020203" pitchFamily="34" charset="0"/>
              </a:rPr>
              <a:t>        </a:t>
            </a:r>
            <a:r>
              <a:rPr lang="en-IN" sz="4900" b="1" dirty="0">
                <a:latin typeface="Segoe UI" panose="020B0502040204020203" pitchFamily="34" charset="0"/>
                <a:cs typeface="Segoe UI" panose="020B0502040204020203" pitchFamily="34" charset="0"/>
              </a:rPr>
              <a:t>CONFUSION MATRIX</a:t>
            </a:r>
          </a:p>
          <a:p>
            <a:pPr marL="0" indent="0" fontAlgn="base">
              <a:buNone/>
            </a:pPr>
            <a:endParaRPr lang="en-IN" sz="1600" dirty="0">
              <a:latin typeface="Segoe UI" panose="020B0502040204020203" pitchFamily="34" charset="0"/>
              <a:cs typeface="Segoe UI" panose="020B0502040204020203" pitchFamily="34" charset="0"/>
            </a:endParaRPr>
          </a:p>
          <a:p>
            <a:pPr marL="0" indent="0" fontAlgn="base">
              <a:buNone/>
            </a:pPr>
            <a:endParaRPr lang="en-IN" sz="1600" dirty="0">
              <a:latin typeface="Segoe UI" panose="020B0502040204020203" pitchFamily="34" charset="0"/>
              <a:cs typeface="Segoe UI" panose="020B0502040204020203" pitchFamily="34" charset="0"/>
            </a:endParaRPr>
          </a:p>
          <a:p>
            <a:pPr marL="0" indent="0" fontAlgn="base">
              <a:buNone/>
            </a:pPr>
            <a:endParaRPr lang="en-IN" sz="1600" dirty="0">
              <a:latin typeface="Segoe UI" panose="020B0502040204020203" pitchFamily="34" charset="0"/>
              <a:cs typeface="Segoe UI" panose="020B0502040204020203" pitchFamily="34" charset="0"/>
            </a:endParaRPr>
          </a:p>
          <a:p>
            <a:pPr marL="0" indent="0" fontAlgn="base">
              <a:buNone/>
            </a:pPr>
            <a:endParaRPr lang="en-IN" sz="1600" dirty="0">
              <a:latin typeface="Segoe UI" panose="020B0502040204020203" pitchFamily="34" charset="0"/>
              <a:cs typeface="Segoe UI" panose="020B0502040204020203" pitchFamily="34" charset="0"/>
            </a:endParaRPr>
          </a:p>
          <a:p>
            <a:pPr marL="0" indent="0" fontAlgn="base">
              <a:buNone/>
            </a:pPr>
            <a:endParaRPr lang="en-IN" sz="1600" dirty="0">
              <a:latin typeface="Segoe UI" panose="020B0502040204020203" pitchFamily="34" charset="0"/>
              <a:cs typeface="Segoe UI" panose="020B0502040204020203" pitchFamily="34" charset="0"/>
            </a:endParaRPr>
          </a:p>
          <a:p>
            <a:pPr marL="0" indent="0" fontAlgn="base">
              <a:buNone/>
            </a:pPr>
            <a:endParaRPr lang="en-IN" sz="1600" dirty="0">
              <a:latin typeface="Segoe UI" panose="020B0502040204020203" pitchFamily="34" charset="0"/>
              <a:cs typeface="Segoe UI" panose="020B0502040204020203" pitchFamily="34" charset="0"/>
            </a:endParaRPr>
          </a:p>
          <a:p>
            <a:pPr fontAlgn="base"/>
            <a:r>
              <a:rPr lang="en-IN" sz="4300" b="1" dirty="0">
                <a:solidFill>
                  <a:schemeClr val="tx1">
                    <a:lumMod val="65000"/>
                    <a:lumOff val="35000"/>
                  </a:schemeClr>
                </a:solidFill>
                <a:latin typeface="Segoe UI" panose="020B0502040204020203" pitchFamily="34" charset="0"/>
                <a:cs typeface="Segoe UI" panose="020B0502040204020203" pitchFamily="34" charset="0"/>
              </a:rPr>
              <a:t>Accuracy.</a:t>
            </a:r>
          </a:p>
          <a:p>
            <a:pPr fontAlgn="base"/>
            <a:r>
              <a:rPr lang="en-IN" sz="4300" b="1" dirty="0">
                <a:solidFill>
                  <a:schemeClr val="tx1">
                    <a:lumMod val="65000"/>
                    <a:lumOff val="35000"/>
                  </a:schemeClr>
                </a:solidFill>
                <a:latin typeface="Segoe UI" panose="020B0502040204020203" pitchFamily="34" charset="0"/>
                <a:cs typeface="Segoe UI" panose="020B0502040204020203" pitchFamily="34" charset="0"/>
              </a:rPr>
              <a:t>Recall or Sensitivity.</a:t>
            </a:r>
          </a:p>
          <a:p>
            <a:pPr fontAlgn="base"/>
            <a:r>
              <a:rPr lang="en-IN" sz="4300" b="1" dirty="0">
                <a:solidFill>
                  <a:schemeClr val="tx1">
                    <a:lumMod val="65000"/>
                    <a:lumOff val="35000"/>
                  </a:schemeClr>
                </a:solidFill>
                <a:latin typeface="Segoe UI" panose="020B0502040204020203" pitchFamily="34" charset="0"/>
                <a:cs typeface="Segoe UI" panose="020B0502040204020203" pitchFamily="34" charset="0"/>
              </a:rPr>
              <a:t>Specificity.</a:t>
            </a:r>
          </a:p>
          <a:p>
            <a:pPr fontAlgn="base"/>
            <a:r>
              <a:rPr lang="en-IN" sz="4300" b="1" dirty="0">
                <a:solidFill>
                  <a:schemeClr val="tx1">
                    <a:lumMod val="65000"/>
                    <a:lumOff val="35000"/>
                  </a:schemeClr>
                </a:solidFill>
                <a:latin typeface="Segoe UI" panose="020B0502040204020203" pitchFamily="34" charset="0"/>
                <a:cs typeface="Segoe UI" panose="020B0502040204020203" pitchFamily="34" charset="0"/>
              </a:rPr>
              <a:t>Precision.</a:t>
            </a:r>
          </a:p>
          <a:p>
            <a:pPr marL="0" indent="0" fontAlgn="base">
              <a:buNone/>
            </a:pPr>
            <a:endParaRPr lang="en-IN" sz="4000" dirty="0">
              <a:latin typeface="Segoe UI" panose="020B0502040204020203" pitchFamily="34" charset="0"/>
              <a:cs typeface="Segoe UI" panose="020B0502040204020203" pitchFamily="34" charset="0"/>
            </a:endParaRPr>
          </a:p>
          <a:p>
            <a:pPr marL="0" indent="0" fontAlgn="base">
              <a:buNone/>
            </a:pPr>
            <a:endParaRPr lang="en-IN" sz="4000" dirty="0">
              <a:latin typeface="Segoe UI" panose="020B0502040204020203" pitchFamily="34" charset="0"/>
              <a:cs typeface="Segoe UI" panose="020B0502040204020203" pitchFamily="34" charset="0"/>
            </a:endParaRPr>
          </a:p>
          <a:p>
            <a:pPr marL="0" indent="0" fontAlgn="base">
              <a:buNone/>
            </a:pPr>
            <a:r>
              <a:rPr lang="en-IN" sz="4000" dirty="0" err="1">
                <a:latin typeface="Segoe UI" panose="020B0502040204020203" pitchFamily="34" charset="0"/>
                <a:cs typeface="Segoe UI" panose="020B0502040204020203" pitchFamily="34" charset="0"/>
              </a:rPr>
              <a:t>model.compile</a:t>
            </a:r>
            <a:r>
              <a:rPr lang="en-IN" sz="4000" dirty="0">
                <a:latin typeface="Segoe UI" panose="020B0502040204020203" pitchFamily="34" charset="0"/>
                <a:cs typeface="Segoe UI" panose="020B0502040204020203" pitchFamily="34" charset="0"/>
              </a:rPr>
              <a:t>(loss='</a:t>
            </a:r>
            <a:r>
              <a:rPr lang="en-IN" sz="4000" dirty="0" err="1">
                <a:latin typeface="Segoe UI" panose="020B0502040204020203" pitchFamily="34" charset="0"/>
                <a:cs typeface="Segoe UI" panose="020B0502040204020203" pitchFamily="34" charset="0"/>
              </a:rPr>
              <a:t>binary_crossentropy</a:t>
            </a:r>
            <a:r>
              <a:rPr lang="en-IN" sz="4000" dirty="0">
                <a:latin typeface="Segoe UI" panose="020B0502040204020203" pitchFamily="34" charset="0"/>
                <a:cs typeface="Segoe UI" panose="020B0502040204020203" pitchFamily="34" charset="0"/>
              </a:rPr>
              <a:t>', optimizer='</a:t>
            </a:r>
            <a:r>
              <a:rPr lang="en-IN" sz="4000" dirty="0" err="1">
                <a:latin typeface="Segoe UI" panose="020B0502040204020203" pitchFamily="34" charset="0"/>
                <a:cs typeface="Segoe UI" panose="020B0502040204020203" pitchFamily="34" charset="0"/>
              </a:rPr>
              <a:t>adam</a:t>
            </a:r>
            <a:r>
              <a:rPr lang="en-IN" sz="4000" dirty="0">
                <a:latin typeface="Segoe UI" panose="020B0502040204020203" pitchFamily="34" charset="0"/>
                <a:cs typeface="Segoe UI" panose="020B0502040204020203" pitchFamily="34" charset="0"/>
              </a:rPr>
              <a:t>', metrics=['accuracy'])</a:t>
            </a:r>
          </a:p>
          <a:p>
            <a:pPr marL="0" indent="0" fontAlgn="base">
              <a:buNone/>
            </a:pPr>
            <a:r>
              <a:rPr lang="en-IN" sz="4000" dirty="0">
                <a:solidFill>
                  <a:schemeClr val="accent1"/>
                </a:solidFill>
                <a:latin typeface="Segoe UI" panose="020B0502040204020203" pitchFamily="34" charset="0"/>
                <a:cs typeface="Segoe UI" panose="020B0502040204020203" pitchFamily="34" charset="0"/>
              </a:rPr>
              <a:t># Fit the model</a:t>
            </a:r>
          </a:p>
          <a:p>
            <a:pPr marL="0" indent="0" fontAlgn="base">
              <a:buNone/>
            </a:pPr>
            <a:r>
              <a:rPr lang="en-IN" sz="4000" dirty="0" err="1">
                <a:latin typeface="Segoe UI" panose="020B0502040204020203" pitchFamily="34" charset="0"/>
                <a:cs typeface="Segoe UI" panose="020B0502040204020203" pitchFamily="34" charset="0"/>
              </a:rPr>
              <a:t>model.fit</a:t>
            </a:r>
            <a:r>
              <a:rPr lang="en-IN" sz="4000" dirty="0">
                <a:latin typeface="Segoe UI" panose="020B0502040204020203" pitchFamily="34" charset="0"/>
                <a:cs typeface="Segoe UI" panose="020B0502040204020203" pitchFamily="34" charset="0"/>
              </a:rPr>
              <a:t>(</a:t>
            </a:r>
            <a:r>
              <a:rPr lang="en-IN" sz="4000" dirty="0" err="1">
                <a:latin typeface="Segoe UI" panose="020B0502040204020203" pitchFamily="34" charset="0"/>
                <a:cs typeface="Segoe UI" panose="020B0502040204020203" pitchFamily="34" charset="0"/>
              </a:rPr>
              <a:t>X_train</a:t>
            </a:r>
            <a:r>
              <a:rPr lang="en-IN" sz="4000" dirty="0">
                <a:latin typeface="Segoe UI" panose="020B0502040204020203" pitchFamily="34" charset="0"/>
                <a:cs typeface="Segoe UI" panose="020B0502040204020203" pitchFamily="34" charset="0"/>
              </a:rPr>
              <a:t>, </a:t>
            </a:r>
            <a:r>
              <a:rPr lang="en-IN" sz="4000" dirty="0" err="1">
                <a:latin typeface="Segoe UI" panose="020B0502040204020203" pitchFamily="34" charset="0"/>
                <a:cs typeface="Segoe UI" panose="020B0502040204020203" pitchFamily="34" charset="0"/>
              </a:rPr>
              <a:t>y_train</a:t>
            </a:r>
            <a:r>
              <a:rPr lang="en-IN" sz="4000" dirty="0">
                <a:latin typeface="Segoe UI" panose="020B0502040204020203" pitchFamily="34" charset="0"/>
                <a:cs typeface="Segoe UI" panose="020B0502040204020203" pitchFamily="34" charset="0"/>
              </a:rPr>
              <a:t>, </a:t>
            </a:r>
            <a:r>
              <a:rPr lang="en-IN" sz="4000" dirty="0" err="1">
                <a:latin typeface="Segoe UI" panose="020B0502040204020203" pitchFamily="34" charset="0"/>
                <a:cs typeface="Segoe UI" panose="020B0502040204020203" pitchFamily="34" charset="0"/>
              </a:rPr>
              <a:t>validation_data</a:t>
            </a:r>
            <a:r>
              <a:rPr lang="en-IN" sz="4000" dirty="0">
                <a:latin typeface="Segoe UI" panose="020B0502040204020203" pitchFamily="34" charset="0"/>
                <a:cs typeface="Segoe UI" panose="020B0502040204020203" pitchFamily="34" charset="0"/>
              </a:rPr>
              <a:t>=(</a:t>
            </a:r>
            <a:r>
              <a:rPr lang="en-IN" sz="4000" dirty="0" err="1">
                <a:latin typeface="Segoe UI" panose="020B0502040204020203" pitchFamily="34" charset="0"/>
                <a:cs typeface="Segoe UI" panose="020B0502040204020203" pitchFamily="34" charset="0"/>
              </a:rPr>
              <a:t>X_test,y_test</a:t>
            </a:r>
            <a:r>
              <a:rPr lang="en-IN" sz="4000" dirty="0">
                <a:latin typeface="Segoe UI" panose="020B0502040204020203" pitchFamily="34" charset="0"/>
                <a:cs typeface="Segoe UI" panose="020B0502040204020203" pitchFamily="34" charset="0"/>
              </a:rPr>
              <a:t>), epochs=150, </a:t>
            </a:r>
            <a:r>
              <a:rPr lang="en-IN" sz="4000" dirty="0" err="1">
                <a:latin typeface="Segoe UI" panose="020B0502040204020203" pitchFamily="34" charset="0"/>
                <a:cs typeface="Segoe UI" panose="020B0502040204020203" pitchFamily="34" charset="0"/>
              </a:rPr>
              <a:t>batch_size</a:t>
            </a:r>
            <a:r>
              <a:rPr lang="en-IN" sz="4000" dirty="0">
                <a:latin typeface="Segoe UI" panose="020B0502040204020203" pitchFamily="34" charset="0"/>
                <a:cs typeface="Segoe UI" panose="020B0502040204020203" pitchFamily="34" charset="0"/>
              </a:rPr>
              <a:t>=10)</a:t>
            </a:r>
          </a:p>
        </p:txBody>
      </p:sp>
      <p:pic>
        <p:nvPicPr>
          <p:cNvPr id="6" name="Picture 5">
            <a:extLst>
              <a:ext uri="{FF2B5EF4-FFF2-40B4-BE49-F238E27FC236}">
                <a16:creationId xmlns:a16="http://schemas.microsoft.com/office/drawing/2014/main" id="{4E608AAB-31AE-4A8E-BB86-9D997607F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624" y="1099096"/>
            <a:ext cx="7320780" cy="2523775"/>
          </a:xfrm>
          <a:prstGeom prst="rect">
            <a:avLst/>
          </a:prstGeom>
        </p:spPr>
      </p:pic>
    </p:spTree>
    <p:extLst>
      <p:ext uri="{BB962C8B-B14F-4D97-AF65-F5344CB8AC3E}">
        <p14:creationId xmlns:p14="http://schemas.microsoft.com/office/powerpoint/2010/main" val="1439773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E355F6-C2D8-4420-9253-62D78F2CD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762" y="986682"/>
            <a:ext cx="5619932" cy="1236478"/>
          </a:xfrm>
          <a:prstGeom prst="rect">
            <a:avLst/>
          </a:prstGeom>
        </p:spPr>
      </p:pic>
      <p:pic>
        <p:nvPicPr>
          <p:cNvPr id="12" name="Picture 11">
            <a:extLst>
              <a:ext uri="{FF2B5EF4-FFF2-40B4-BE49-F238E27FC236}">
                <a16:creationId xmlns:a16="http://schemas.microsoft.com/office/drawing/2014/main" id="{FF4BEA04-6BC7-4B32-B808-F33FB2304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762" y="3197168"/>
            <a:ext cx="7974765" cy="3151627"/>
          </a:xfrm>
          <a:prstGeom prst="rect">
            <a:avLst/>
          </a:prstGeom>
        </p:spPr>
      </p:pic>
      <p:sp>
        <p:nvSpPr>
          <p:cNvPr id="15" name="Rectangle: Diagonal Corners Snipped 14">
            <a:extLst>
              <a:ext uri="{FF2B5EF4-FFF2-40B4-BE49-F238E27FC236}">
                <a16:creationId xmlns:a16="http://schemas.microsoft.com/office/drawing/2014/main" id="{95CAE7A7-7E08-407C-9A3C-E06B616A010D}"/>
              </a:ext>
            </a:extLst>
          </p:cNvPr>
          <p:cNvSpPr/>
          <p:nvPr/>
        </p:nvSpPr>
        <p:spPr>
          <a:xfrm>
            <a:off x="723720" y="458385"/>
            <a:ext cx="1343431" cy="321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F37A4A32-1ED9-4B45-A8E0-4C5C79020B7C}"/>
              </a:ext>
            </a:extLst>
          </p:cNvPr>
          <p:cNvSpPr txBox="1"/>
          <p:nvPr/>
        </p:nvSpPr>
        <p:spPr>
          <a:xfrm>
            <a:off x="775724" y="425896"/>
            <a:ext cx="1438772" cy="369332"/>
          </a:xfrm>
          <a:prstGeom prst="rect">
            <a:avLst/>
          </a:prstGeom>
          <a:noFill/>
        </p:spPr>
        <p:txBody>
          <a:bodyPr wrap="square" rtlCol="0">
            <a:spAutoFit/>
          </a:bodyPr>
          <a:lstStyle/>
          <a:p>
            <a:r>
              <a:rPr lang="en-IN" b="1" dirty="0">
                <a:solidFill>
                  <a:schemeClr val="bg1"/>
                </a:solidFill>
                <a:latin typeface="Segoe UI" panose="020B0502040204020203" pitchFamily="34" charset="0"/>
                <a:cs typeface="Segoe UI" panose="020B0502040204020203" pitchFamily="34" charset="0"/>
              </a:rPr>
              <a:t>Accuracy</a:t>
            </a:r>
            <a:endParaRPr lang="en-IN" sz="1400" b="1" dirty="0">
              <a:solidFill>
                <a:schemeClr val="bg1"/>
              </a:solidFill>
              <a:latin typeface="Segoe UI" panose="020B0502040204020203" pitchFamily="34" charset="0"/>
              <a:cs typeface="Segoe UI" panose="020B0502040204020203" pitchFamily="34" charset="0"/>
            </a:endParaRPr>
          </a:p>
        </p:txBody>
      </p:sp>
      <p:sp>
        <p:nvSpPr>
          <p:cNvPr id="17" name="Rectangle: Diagonal Corners Snipped 16">
            <a:extLst>
              <a:ext uri="{FF2B5EF4-FFF2-40B4-BE49-F238E27FC236}">
                <a16:creationId xmlns:a16="http://schemas.microsoft.com/office/drawing/2014/main" id="{53ECB371-EEB0-4AB0-AE42-AB05AF5BB351}"/>
              </a:ext>
            </a:extLst>
          </p:cNvPr>
          <p:cNvSpPr/>
          <p:nvPr/>
        </p:nvSpPr>
        <p:spPr>
          <a:xfrm>
            <a:off x="723720" y="2655546"/>
            <a:ext cx="1438772" cy="321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26CA2C6A-B630-4B4F-85FA-1FDF70F79F47}"/>
              </a:ext>
            </a:extLst>
          </p:cNvPr>
          <p:cNvSpPr txBox="1"/>
          <p:nvPr/>
        </p:nvSpPr>
        <p:spPr>
          <a:xfrm>
            <a:off x="775724" y="2631556"/>
            <a:ext cx="1482107" cy="369332"/>
          </a:xfrm>
          <a:prstGeom prst="rect">
            <a:avLst/>
          </a:prstGeom>
          <a:noFill/>
        </p:spPr>
        <p:txBody>
          <a:bodyPr wrap="square" rtlCol="0">
            <a:spAutoFit/>
          </a:bodyPr>
          <a:lstStyle/>
          <a:p>
            <a:r>
              <a:rPr lang="en-IN" b="1" dirty="0">
                <a:solidFill>
                  <a:schemeClr val="bg1"/>
                </a:solidFill>
                <a:latin typeface="Segoe UI" panose="020B0502040204020203" pitchFamily="34" charset="0"/>
                <a:cs typeface="Segoe UI" panose="020B0502040204020203" pitchFamily="34" charset="0"/>
              </a:rPr>
              <a:t>Sensitivity</a:t>
            </a:r>
            <a:endParaRPr lang="en-IN" sz="14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345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C898650B-B4B3-48BB-85E1-6F823E20E872}"/>
              </a:ext>
            </a:extLst>
          </p:cNvPr>
          <p:cNvSpPr/>
          <p:nvPr/>
        </p:nvSpPr>
        <p:spPr>
          <a:xfrm>
            <a:off x="602378" y="172365"/>
            <a:ext cx="1226422" cy="321353"/>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60BFA808-2723-46A1-80D8-2F5994ED3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919" y="4070852"/>
            <a:ext cx="6964167" cy="2143602"/>
          </a:xfrm>
          <a:prstGeom prst="rect">
            <a:avLst/>
          </a:prstGeom>
        </p:spPr>
      </p:pic>
      <p:pic>
        <p:nvPicPr>
          <p:cNvPr id="5" name="Picture 4">
            <a:extLst>
              <a:ext uri="{FF2B5EF4-FFF2-40B4-BE49-F238E27FC236}">
                <a16:creationId xmlns:a16="http://schemas.microsoft.com/office/drawing/2014/main" id="{7C0972C6-70AB-48DE-A538-A33E4D483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919" y="780632"/>
            <a:ext cx="8324387" cy="2681953"/>
          </a:xfrm>
          <a:prstGeom prst="rect">
            <a:avLst/>
          </a:prstGeom>
        </p:spPr>
      </p:pic>
      <p:sp>
        <p:nvSpPr>
          <p:cNvPr id="2" name="TextBox 1">
            <a:extLst>
              <a:ext uri="{FF2B5EF4-FFF2-40B4-BE49-F238E27FC236}">
                <a16:creationId xmlns:a16="http://schemas.microsoft.com/office/drawing/2014/main" id="{9553BB87-E88F-4162-A503-4590A3772F35}"/>
              </a:ext>
            </a:extLst>
          </p:cNvPr>
          <p:cNvSpPr txBox="1"/>
          <p:nvPr/>
        </p:nvSpPr>
        <p:spPr>
          <a:xfrm>
            <a:off x="654381" y="185941"/>
            <a:ext cx="2353171" cy="307777"/>
          </a:xfrm>
          <a:prstGeom prst="rect">
            <a:avLst/>
          </a:prstGeom>
          <a:noFill/>
        </p:spPr>
        <p:txBody>
          <a:bodyPr wrap="square" rtlCol="0">
            <a:spAutoFit/>
          </a:bodyPr>
          <a:lstStyle/>
          <a:p>
            <a:r>
              <a:rPr lang="en-IN" sz="1400" b="1" dirty="0">
                <a:solidFill>
                  <a:schemeClr val="bg1"/>
                </a:solidFill>
                <a:latin typeface="Segoe UI" panose="020B0502040204020203" pitchFamily="34" charset="0"/>
                <a:cs typeface="Segoe UI" panose="020B0502040204020203" pitchFamily="34" charset="0"/>
              </a:rPr>
              <a:t>SPECIFICITY</a:t>
            </a:r>
          </a:p>
        </p:txBody>
      </p:sp>
      <p:sp>
        <p:nvSpPr>
          <p:cNvPr id="11" name="Rectangle: Diagonal Corners Snipped 10">
            <a:extLst>
              <a:ext uri="{FF2B5EF4-FFF2-40B4-BE49-F238E27FC236}">
                <a16:creationId xmlns:a16="http://schemas.microsoft.com/office/drawing/2014/main" id="{60FCDFC4-2CCC-42BD-92B2-66D1F4CB39BA}"/>
              </a:ext>
            </a:extLst>
          </p:cNvPr>
          <p:cNvSpPr/>
          <p:nvPr/>
        </p:nvSpPr>
        <p:spPr>
          <a:xfrm>
            <a:off x="602378" y="3627005"/>
            <a:ext cx="1226422" cy="307777"/>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8C2F368-C722-4473-B16D-85FE77202E76}"/>
              </a:ext>
            </a:extLst>
          </p:cNvPr>
          <p:cNvSpPr txBox="1"/>
          <p:nvPr/>
        </p:nvSpPr>
        <p:spPr>
          <a:xfrm>
            <a:off x="654381" y="3640581"/>
            <a:ext cx="2353171" cy="307777"/>
          </a:xfrm>
          <a:prstGeom prst="rect">
            <a:avLst/>
          </a:prstGeom>
          <a:noFill/>
        </p:spPr>
        <p:txBody>
          <a:bodyPr wrap="square" rtlCol="0">
            <a:spAutoFit/>
          </a:bodyPr>
          <a:lstStyle/>
          <a:p>
            <a:r>
              <a:rPr lang="en-IN" sz="1400" b="1" dirty="0">
                <a:solidFill>
                  <a:schemeClr val="bg1"/>
                </a:solidFill>
                <a:latin typeface="Segoe UI" panose="020B0502040204020203" pitchFamily="34" charset="0"/>
                <a:cs typeface="Segoe UI" panose="020B0502040204020203" pitchFamily="34" charset="0"/>
              </a:rPr>
              <a:t>PRECISION</a:t>
            </a:r>
          </a:p>
        </p:txBody>
      </p:sp>
    </p:spTree>
    <p:extLst>
      <p:ext uri="{BB962C8B-B14F-4D97-AF65-F5344CB8AC3E}">
        <p14:creationId xmlns:p14="http://schemas.microsoft.com/office/powerpoint/2010/main" val="266172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B7B9DF-3E93-4FD6-BFBA-512A517AD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675" y="1969753"/>
            <a:ext cx="9740906" cy="19329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4BD41DA-C0D0-4538-9656-71330D2FEC3C}"/>
              </a:ext>
            </a:extLst>
          </p:cNvPr>
          <p:cNvSpPr/>
          <p:nvPr/>
        </p:nvSpPr>
        <p:spPr>
          <a:xfrm>
            <a:off x="569153" y="657323"/>
            <a:ext cx="10052622" cy="584775"/>
          </a:xfrm>
          <a:prstGeom prst="rect">
            <a:avLst/>
          </a:prstGeom>
        </p:spPr>
        <p:txBody>
          <a:bodyPr wrap="square">
            <a:spAutoFit/>
          </a:bodyPr>
          <a:lstStyle/>
          <a:p>
            <a:r>
              <a:rPr lang="en-IN" sz="1600" b="1" dirty="0">
                <a:solidFill>
                  <a:srgbClr val="292929"/>
                </a:solidFill>
                <a:latin typeface="Segoe UI" panose="020B0502040204020203" pitchFamily="34" charset="0"/>
                <a:cs typeface="Segoe UI" panose="020B0502040204020203" pitchFamily="34" charset="0"/>
              </a:rPr>
              <a:t>Problem Statement:</a:t>
            </a:r>
          </a:p>
          <a:p>
            <a:r>
              <a:rPr lang="en-IN" sz="1600" dirty="0">
                <a:solidFill>
                  <a:srgbClr val="292929"/>
                </a:solidFill>
                <a:latin typeface="Segoe UI" panose="020B0502040204020203" pitchFamily="34" charset="0"/>
                <a:cs typeface="Segoe UI" panose="020B0502040204020203" pitchFamily="34" charset="0"/>
              </a:rPr>
              <a:t>Build a prediction model for hospitals to identify whether the patient is suffering from cancer or not .</a:t>
            </a:r>
            <a:endParaRPr lang="en-IN" sz="16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91E198FE-96C5-4C87-9C0A-5FC8A5DC5DCB}"/>
              </a:ext>
            </a:extLst>
          </p:cNvPr>
          <p:cNvSpPr/>
          <p:nvPr/>
        </p:nvSpPr>
        <p:spPr>
          <a:xfrm>
            <a:off x="569153" y="1441713"/>
            <a:ext cx="10624663" cy="369332"/>
          </a:xfrm>
          <a:prstGeom prst="rect">
            <a:avLst/>
          </a:prstGeom>
        </p:spPr>
        <p:txBody>
          <a:bodyPr wrap="square">
            <a:spAutoFit/>
          </a:bodyPr>
          <a:lstStyle/>
          <a:p>
            <a:r>
              <a:rPr lang="en-IN" dirty="0">
                <a:solidFill>
                  <a:srgbClr val="292929"/>
                </a:solidFill>
                <a:latin typeface="medium-content-serif-font"/>
              </a:rPr>
              <a:t>Let’s assume we have a training dataset with labels—100 cases, </a:t>
            </a:r>
            <a:r>
              <a:rPr lang="en-IN" dirty="0">
                <a:solidFill>
                  <a:srgbClr val="FF0000"/>
                </a:solidFill>
                <a:latin typeface="medium-content-serif-font"/>
              </a:rPr>
              <a:t>10 labelled as ‘Cancer’</a:t>
            </a:r>
            <a:r>
              <a:rPr lang="en-IN" dirty="0">
                <a:latin typeface="medium-content-serif-font"/>
              </a:rPr>
              <a:t>,</a:t>
            </a:r>
            <a:r>
              <a:rPr lang="en-IN" dirty="0">
                <a:solidFill>
                  <a:srgbClr val="FF0000"/>
                </a:solidFill>
                <a:latin typeface="medium-content-serif-font"/>
              </a:rPr>
              <a:t> </a:t>
            </a:r>
            <a:r>
              <a:rPr lang="en-IN" dirty="0">
                <a:solidFill>
                  <a:schemeClr val="accent1"/>
                </a:solidFill>
                <a:latin typeface="medium-content-serif-font"/>
              </a:rPr>
              <a:t>90 labelled as ‘Normal’</a:t>
            </a:r>
            <a:endParaRPr lang="en-IN" dirty="0">
              <a:solidFill>
                <a:schemeClr val="accent1"/>
              </a:solidFill>
            </a:endParaRPr>
          </a:p>
        </p:txBody>
      </p:sp>
      <p:pic>
        <p:nvPicPr>
          <p:cNvPr id="2052" name="Picture 4">
            <a:extLst>
              <a:ext uri="{FF2B5EF4-FFF2-40B4-BE49-F238E27FC236}">
                <a16:creationId xmlns:a16="http://schemas.microsoft.com/office/drawing/2014/main" id="{EA20B5EF-110F-4A65-8E53-96EA77792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39" y="4350766"/>
            <a:ext cx="4741102" cy="17834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796A3AE-0693-4A0E-910F-D5D884B4D8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4140" y="4620645"/>
            <a:ext cx="2913455" cy="79564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455B232-FDA5-48C9-8CBC-E071816789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4960" y="4432738"/>
            <a:ext cx="2944016" cy="104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87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anim calcmode="lin" valueType="num">
                                      <p:cBhvr additive="base">
                                        <p:cTn id="13" dur="500" fill="hold"/>
                                        <p:tgtEl>
                                          <p:spTgt spid="2054"/>
                                        </p:tgtEl>
                                        <p:attrNameLst>
                                          <p:attrName>ppt_x</p:attrName>
                                        </p:attrNameLst>
                                      </p:cBhvr>
                                      <p:tavLst>
                                        <p:tav tm="0">
                                          <p:val>
                                            <p:strVal val="#ppt_x"/>
                                          </p:val>
                                        </p:tav>
                                        <p:tav tm="100000">
                                          <p:val>
                                            <p:strVal val="#ppt_x"/>
                                          </p:val>
                                        </p:tav>
                                      </p:tavLst>
                                    </p:anim>
                                    <p:anim calcmode="lin" valueType="num">
                                      <p:cBhvr additive="base">
                                        <p:cTn id="14"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6"/>
                                        </p:tgtEl>
                                        <p:attrNameLst>
                                          <p:attrName>style.visibility</p:attrName>
                                        </p:attrNameLst>
                                      </p:cBhvr>
                                      <p:to>
                                        <p:strVal val="visible"/>
                                      </p:to>
                                    </p:set>
                                    <p:anim calcmode="lin" valueType="num">
                                      <p:cBhvr additive="base">
                                        <p:cTn id="19" dur="500" fill="hold"/>
                                        <p:tgtEl>
                                          <p:spTgt spid="2056"/>
                                        </p:tgtEl>
                                        <p:attrNameLst>
                                          <p:attrName>ppt_x</p:attrName>
                                        </p:attrNameLst>
                                      </p:cBhvr>
                                      <p:tavLst>
                                        <p:tav tm="0">
                                          <p:val>
                                            <p:strVal val="#ppt_x"/>
                                          </p:val>
                                        </p:tav>
                                        <p:tav tm="100000">
                                          <p:val>
                                            <p:strVal val="#ppt_x"/>
                                          </p:val>
                                        </p:tav>
                                      </p:tavLst>
                                    </p:anim>
                                    <p:anim calcmode="lin" valueType="num">
                                      <p:cBhvr additive="base">
                                        <p:cTn id="20"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C93C0D-5A57-46EF-8A77-4D917AC86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95" y="1548197"/>
            <a:ext cx="5191801" cy="4019459"/>
          </a:xfrm>
          <a:prstGeom prst="rect">
            <a:avLst/>
          </a:prstGeom>
        </p:spPr>
      </p:pic>
      <p:sp>
        <p:nvSpPr>
          <p:cNvPr id="10" name="Rectangle: Diagonal Corners Snipped 9">
            <a:extLst>
              <a:ext uri="{FF2B5EF4-FFF2-40B4-BE49-F238E27FC236}">
                <a16:creationId xmlns:a16="http://schemas.microsoft.com/office/drawing/2014/main" id="{EFD01A13-51BF-42D5-8B6A-CF1C78DD81D6}"/>
              </a:ext>
            </a:extLst>
          </p:cNvPr>
          <p:cNvSpPr/>
          <p:nvPr/>
        </p:nvSpPr>
        <p:spPr>
          <a:xfrm>
            <a:off x="364026" y="428772"/>
            <a:ext cx="2756201" cy="307777"/>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085F3FCF-CDB5-45EA-AB77-BFD15294D8FB}"/>
              </a:ext>
            </a:extLst>
          </p:cNvPr>
          <p:cNvSpPr txBox="1"/>
          <p:nvPr/>
        </p:nvSpPr>
        <p:spPr>
          <a:xfrm>
            <a:off x="429031" y="397994"/>
            <a:ext cx="2691197" cy="369332"/>
          </a:xfrm>
          <a:prstGeom prst="rect">
            <a:avLst/>
          </a:prstGeom>
          <a:noFill/>
        </p:spPr>
        <p:txBody>
          <a:bodyPr wrap="square" rtlCol="0">
            <a:spAutoFit/>
          </a:bodyPr>
          <a:lstStyle/>
          <a:p>
            <a:r>
              <a:rPr lang="en-IN" b="1" dirty="0">
                <a:solidFill>
                  <a:schemeClr val="bg1"/>
                </a:solidFill>
              </a:rPr>
              <a:t>optimization techniques</a:t>
            </a:r>
            <a:endParaRPr lang="en-IN" sz="1400" b="1" dirty="0">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D851D65-1C3D-400A-A61F-5A748C86A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9857" y="4118051"/>
            <a:ext cx="3693546" cy="2290333"/>
          </a:xfrm>
          <a:prstGeom prst="rect">
            <a:avLst/>
          </a:prstGeom>
        </p:spPr>
      </p:pic>
      <p:pic>
        <p:nvPicPr>
          <p:cNvPr id="15" name="Picture 14">
            <a:extLst>
              <a:ext uri="{FF2B5EF4-FFF2-40B4-BE49-F238E27FC236}">
                <a16:creationId xmlns:a16="http://schemas.microsoft.com/office/drawing/2014/main" id="{53D2700C-4676-4CFB-AC66-D72CA151C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603" y="953232"/>
            <a:ext cx="2581420" cy="2969039"/>
          </a:xfrm>
          <a:prstGeom prst="rect">
            <a:avLst/>
          </a:prstGeom>
        </p:spPr>
      </p:pic>
      <p:sp>
        <p:nvSpPr>
          <p:cNvPr id="16" name="Rectangle: Diagonal Corners Snipped 15">
            <a:extLst>
              <a:ext uri="{FF2B5EF4-FFF2-40B4-BE49-F238E27FC236}">
                <a16:creationId xmlns:a16="http://schemas.microsoft.com/office/drawing/2014/main" id="{6268F2FE-9F91-4B25-BFF7-96500C0E5BCD}"/>
              </a:ext>
            </a:extLst>
          </p:cNvPr>
          <p:cNvSpPr/>
          <p:nvPr/>
        </p:nvSpPr>
        <p:spPr>
          <a:xfrm>
            <a:off x="6427523" y="311622"/>
            <a:ext cx="2756201" cy="307777"/>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7487ACA4-3499-4CC7-8EFD-F21FDE5B2C05}"/>
              </a:ext>
            </a:extLst>
          </p:cNvPr>
          <p:cNvSpPr txBox="1"/>
          <p:nvPr/>
        </p:nvSpPr>
        <p:spPr>
          <a:xfrm>
            <a:off x="6492527" y="325022"/>
            <a:ext cx="2691197" cy="307777"/>
          </a:xfrm>
          <a:prstGeom prst="rect">
            <a:avLst/>
          </a:prstGeom>
          <a:noFill/>
        </p:spPr>
        <p:txBody>
          <a:bodyPr wrap="square" rtlCol="0">
            <a:spAutoFit/>
          </a:bodyPr>
          <a:lstStyle/>
          <a:p>
            <a:r>
              <a:rPr lang="en-IN" sz="1400" b="1" dirty="0">
                <a:solidFill>
                  <a:schemeClr val="bg1"/>
                </a:solidFill>
                <a:latin typeface="Segoe UI" panose="020B0502040204020203" pitchFamily="34" charset="0"/>
                <a:cs typeface="Segoe UI" panose="020B0502040204020203" pitchFamily="34" charset="0"/>
              </a:rPr>
              <a:t>Regularization techniques</a:t>
            </a:r>
          </a:p>
        </p:txBody>
      </p:sp>
      <p:sp>
        <p:nvSpPr>
          <p:cNvPr id="18" name="TextBox 17">
            <a:extLst>
              <a:ext uri="{FF2B5EF4-FFF2-40B4-BE49-F238E27FC236}">
                <a16:creationId xmlns:a16="http://schemas.microsoft.com/office/drawing/2014/main" id="{BAC01662-EDF4-47FB-9D7A-8A285F0648F4}"/>
              </a:ext>
            </a:extLst>
          </p:cNvPr>
          <p:cNvSpPr txBox="1"/>
          <p:nvPr/>
        </p:nvSpPr>
        <p:spPr>
          <a:xfrm>
            <a:off x="9938051" y="2221537"/>
            <a:ext cx="1234097" cy="307777"/>
          </a:xfrm>
          <a:prstGeom prst="rect">
            <a:avLst/>
          </a:prstGeom>
          <a:noFill/>
        </p:spPr>
        <p:txBody>
          <a:bodyPr wrap="square" rtlCol="0">
            <a:spAutoFit/>
          </a:bodyPr>
          <a:lstStyle/>
          <a:p>
            <a:r>
              <a:rPr lang="en-IN" sz="1400" b="1" dirty="0">
                <a:latin typeface="Segoe UI" panose="020B0502040204020203" pitchFamily="34" charset="0"/>
                <a:cs typeface="Segoe UI" panose="020B0502040204020203" pitchFamily="34" charset="0"/>
              </a:rPr>
              <a:t>Drop out</a:t>
            </a:r>
          </a:p>
        </p:txBody>
      </p:sp>
    </p:spTree>
    <p:extLst>
      <p:ext uri="{BB962C8B-B14F-4D97-AF65-F5344CB8AC3E}">
        <p14:creationId xmlns:p14="http://schemas.microsoft.com/office/powerpoint/2010/main" val="3570082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631050-27BC-484C-9F0F-A4CB5B644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81" y="610665"/>
            <a:ext cx="9012409" cy="5636670"/>
          </a:xfrm>
          <a:prstGeom prst="rect">
            <a:avLst/>
          </a:prstGeom>
        </p:spPr>
      </p:pic>
    </p:spTree>
    <p:extLst>
      <p:ext uri="{BB962C8B-B14F-4D97-AF65-F5344CB8AC3E}">
        <p14:creationId xmlns:p14="http://schemas.microsoft.com/office/powerpoint/2010/main" val="1800970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Diagonal Corners Snipped 6">
            <a:extLst>
              <a:ext uri="{FF2B5EF4-FFF2-40B4-BE49-F238E27FC236}">
                <a16:creationId xmlns:a16="http://schemas.microsoft.com/office/drawing/2014/main" id="{7EDB4AFE-0BF7-4D69-BB27-E88541BC4D90}"/>
              </a:ext>
            </a:extLst>
          </p:cNvPr>
          <p:cNvSpPr/>
          <p:nvPr/>
        </p:nvSpPr>
        <p:spPr>
          <a:xfrm>
            <a:off x="602377" y="459761"/>
            <a:ext cx="3084738" cy="35929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 name="Content Placeholder 5">
            <a:extLst>
              <a:ext uri="{FF2B5EF4-FFF2-40B4-BE49-F238E27FC236}">
                <a16:creationId xmlns:a16="http://schemas.microsoft.com/office/drawing/2014/main" id="{ECEA0AE5-A236-4DB8-B20F-3153C867D149}"/>
              </a:ext>
            </a:extLst>
          </p:cNvPr>
          <p:cNvSpPr>
            <a:spLocks noGrp="1"/>
          </p:cNvSpPr>
          <p:nvPr>
            <p:ph idx="1"/>
          </p:nvPr>
        </p:nvSpPr>
        <p:spPr>
          <a:xfrm>
            <a:off x="546040" y="472368"/>
            <a:ext cx="11256822" cy="5704595"/>
          </a:xfrm>
        </p:spPr>
        <p:txBody>
          <a:bodyPr>
            <a:normAutofit/>
          </a:bodyPr>
          <a:lstStyle/>
          <a:p>
            <a:pPr marL="0" indent="0">
              <a:buNone/>
            </a:pPr>
            <a:r>
              <a:rPr lang="en-IN" sz="2000" b="1" dirty="0">
                <a:solidFill>
                  <a:schemeClr val="bg1"/>
                </a:solidFill>
                <a:latin typeface="Segoe UI" panose="020B0502040204020203" pitchFamily="34" charset="0"/>
                <a:cs typeface="Segoe UI" panose="020B0502040204020203" pitchFamily="34" charset="0"/>
              </a:rPr>
              <a:t>Pre-Trained CNN Models</a:t>
            </a:r>
          </a:p>
          <a:p>
            <a:pPr marL="0" indent="0">
              <a:buNone/>
            </a:pPr>
            <a:r>
              <a:rPr lang="en-IN" sz="2000" b="1" dirty="0">
                <a:solidFill>
                  <a:schemeClr val="tx1">
                    <a:lumMod val="65000"/>
                    <a:lumOff val="35000"/>
                  </a:schemeClr>
                </a:solidFill>
                <a:latin typeface="Segoe UI" panose="020B0502040204020203" pitchFamily="34" charset="0"/>
                <a:cs typeface="Segoe UI" panose="020B0502040204020203" pitchFamily="34" charset="0"/>
              </a:rPr>
              <a:t>Alex net </a:t>
            </a:r>
            <a:r>
              <a:rPr lang="en-IN" sz="2000" dirty="0">
                <a:latin typeface="Segoe UI" panose="020B0502040204020203" pitchFamily="34" charset="0"/>
                <a:cs typeface="Segoe UI" panose="020B0502040204020203" pitchFamily="34" charset="0"/>
              </a:rPr>
              <a:t>			</a:t>
            </a:r>
            <a:r>
              <a:rPr lang="en-IN" sz="2000" b="1" dirty="0">
                <a:solidFill>
                  <a:schemeClr val="tx1">
                    <a:lumMod val="65000"/>
                    <a:lumOff val="35000"/>
                  </a:schemeClr>
                </a:solidFill>
                <a:latin typeface="Segoe UI" panose="020B0502040204020203" pitchFamily="34" charset="0"/>
                <a:cs typeface="Segoe UI" panose="020B0502040204020203" pitchFamily="34" charset="0"/>
              </a:rPr>
              <a:t>VGG </a:t>
            </a:r>
            <a:r>
              <a:rPr lang="en-IN" sz="2000" dirty="0">
                <a:latin typeface="Segoe UI" panose="020B0502040204020203" pitchFamily="34" charset="0"/>
                <a:cs typeface="Segoe UI" panose="020B0502040204020203" pitchFamily="34" charset="0"/>
              </a:rPr>
              <a:t> 		          			</a:t>
            </a:r>
            <a:r>
              <a:rPr lang="en-IN" sz="2000" b="1" dirty="0">
                <a:solidFill>
                  <a:schemeClr val="tx1">
                    <a:lumMod val="65000"/>
                    <a:lumOff val="35000"/>
                  </a:schemeClr>
                </a:solidFill>
                <a:latin typeface="Segoe UI" panose="020B0502040204020203" pitchFamily="34" charset="0"/>
                <a:cs typeface="Segoe UI" panose="020B0502040204020203" pitchFamily="34" charset="0"/>
              </a:rPr>
              <a:t>Resnet</a:t>
            </a:r>
            <a:r>
              <a:rPr lang="en-IN" sz="2000" dirty="0">
                <a:latin typeface="Segoe UI" panose="020B0502040204020203" pitchFamily="34" charset="0"/>
                <a:cs typeface="Segoe UI" panose="020B0502040204020203" pitchFamily="34" charset="0"/>
              </a:rPr>
              <a:t> (150-1000)</a:t>
            </a:r>
          </a:p>
          <a:p>
            <a:pPr marL="0" indent="0">
              <a:buNone/>
            </a:pPr>
            <a:r>
              <a:rPr lang="en-IN" sz="2000" dirty="0">
                <a:latin typeface="Segoe UI" panose="020B0502040204020203" pitchFamily="34" charset="0"/>
                <a:cs typeface="Segoe UI" panose="020B0502040204020203" pitchFamily="34" charset="0"/>
              </a:rPr>
              <a:t>Error :18.2%			Error: 7.3% 		 		Error:3.57%</a:t>
            </a:r>
          </a:p>
          <a:p>
            <a:endParaRPr lang="en-IN" sz="20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5A3F7499-C644-49B3-A621-B1A3BE2AC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12" y="1972881"/>
            <a:ext cx="1722120" cy="4324350"/>
          </a:xfrm>
          <a:prstGeom prst="rect">
            <a:avLst/>
          </a:prstGeom>
        </p:spPr>
      </p:pic>
      <p:pic>
        <p:nvPicPr>
          <p:cNvPr id="12" name="Picture 11">
            <a:extLst>
              <a:ext uri="{FF2B5EF4-FFF2-40B4-BE49-F238E27FC236}">
                <a16:creationId xmlns:a16="http://schemas.microsoft.com/office/drawing/2014/main" id="{FD8C6566-EDE8-48E6-B47F-65F8D71CA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115" y="1435103"/>
            <a:ext cx="3715919" cy="5295900"/>
          </a:xfrm>
          <a:prstGeom prst="rect">
            <a:avLst/>
          </a:prstGeom>
        </p:spPr>
      </p:pic>
      <p:pic>
        <p:nvPicPr>
          <p:cNvPr id="14" name="Picture 13">
            <a:extLst>
              <a:ext uri="{FF2B5EF4-FFF2-40B4-BE49-F238E27FC236}">
                <a16:creationId xmlns:a16="http://schemas.microsoft.com/office/drawing/2014/main" id="{72FA7258-14A3-4742-8809-405F6EFB8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2204" y="1610408"/>
            <a:ext cx="2356023" cy="4566555"/>
          </a:xfrm>
          <a:prstGeom prst="rect">
            <a:avLst/>
          </a:prstGeom>
        </p:spPr>
      </p:pic>
    </p:spTree>
    <p:extLst>
      <p:ext uri="{BB962C8B-B14F-4D97-AF65-F5344CB8AC3E}">
        <p14:creationId xmlns:p14="http://schemas.microsoft.com/office/powerpoint/2010/main" val="10536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C68C99-8E42-495D-85FB-A8E66578D62D}"/>
              </a:ext>
            </a:extLst>
          </p:cNvPr>
          <p:cNvSpPr/>
          <p:nvPr/>
        </p:nvSpPr>
        <p:spPr>
          <a:xfrm>
            <a:off x="0" y="0"/>
            <a:ext cx="12192000" cy="6858000"/>
          </a:xfrm>
          <a:prstGeom prst="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9E70895C-D8F7-417A-B4E1-54FB62258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98" y="1389574"/>
            <a:ext cx="4436606" cy="4436606"/>
          </a:xfrm>
          <a:prstGeom prst="rect">
            <a:avLst/>
          </a:prstGeom>
        </p:spPr>
      </p:pic>
      <p:sp>
        <p:nvSpPr>
          <p:cNvPr id="8" name="Rectangle: Diagonal Corners Snipped 7">
            <a:extLst>
              <a:ext uri="{FF2B5EF4-FFF2-40B4-BE49-F238E27FC236}">
                <a16:creationId xmlns:a16="http://schemas.microsoft.com/office/drawing/2014/main" id="{8C2FB1F0-B289-4ADB-AC18-5E7073BC5F21}"/>
              </a:ext>
            </a:extLst>
          </p:cNvPr>
          <p:cNvSpPr/>
          <p:nvPr/>
        </p:nvSpPr>
        <p:spPr>
          <a:xfrm>
            <a:off x="388222" y="455238"/>
            <a:ext cx="5137182" cy="407842"/>
          </a:xfrm>
          <a:prstGeom prst="snip2DiagRect">
            <a:avLst/>
          </a:prstGeom>
          <a:solidFill>
            <a:srgbClr val="57184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D9FDF7D4-593A-4BE7-AE6F-D56FB7D58E76}"/>
              </a:ext>
            </a:extLst>
          </p:cNvPr>
          <p:cNvSpPr>
            <a:spLocks noGrp="1"/>
          </p:cNvSpPr>
          <p:nvPr>
            <p:ph type="ctrTitle"/>
          </p:nvPr>
        </p:nvSpPr>
        <p:spPr>
          <a:xfrm>
            <a:off x="138677" y="286021"/>
            <a:ext cx="5617129" cy="934336"/>
          </a:xfrm>
        </p:spPr>
        <p:txBody>
          <a:bodyPr>
            <a:normAutofit/>
          </a:bodyPr>
          <a:lstStyle/>
          <a:p>
            <a:pPr algn="ctr"/>
            <a:r>
              <a:rPr lang="en-IN" sz="2400" b="1" dirty="0">
                <a:solidFill>
                  <a:schemeClr val="bg1"/>
                </a:solidFill>
                <a:latin typeface="Segoe UI" panose="020B0502040204020203" pitchFamily="34" charset="0"/>
                <a:cs typeface="Segoe UI" panose="020B0502040204020203" pitchFamily="34" charset="0"/>
              </a:rPr>
              <a:t>Sectors in Artificial Intelligence:</a:t>
            </a:r>
            <a:br>
              <a:rPr lang="en-IN" sz="2400" b="1" dirty="0">
                <a:solidFill>
                  <a:schemeClr val="bg1"/>
                </a:solidFill>
                <a:latin typeface="Segoe UI" panose="020B0502040204020203" pitchFamily="34" charset="0"/>
                <a:cs typeface="Segoe UI" panose="020B0502040204020203" pitchFamily="34" charset="0"/>
              </a:rPr>
            </a:br>
            <a:endParaRPr lang="en-IN" sz="2400" b="1"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CC79EA65-F84A-4E3C-80C3-962A8C9F003C}"/>
              </a:ext>
            </a:extLst>
          </p:cNvPr>
          <p:cNvSpPr txBox="1"/>
          <p:nvPr/>
        </p:nvSpPr>
        <p:spPr>
          <a:xfrm>
            <a:off x="10240412" y="6440238"/>
            <a:ext cx="1867803" cy="369332"/>
          </a:xfrm>
          <a:prstGeom prst="rect">
            <a:avLst/>
          </a:prstGeom>
          <a:noFill/>
        </p:spPr>
        <p:txBody>
          <a:bodyPr wrap="square" rtlCol="0">
            <a:spAutoFit/>
          </a:bodyPr>
          <a:lstStyle/>
          <a:p>
            <a:r>
              <a:rPr lang="en-IN" dirty="0">
                <a:solidFill>
                  <a:schemeClr val="bg1"/>
                </a:solidFill>
              </a:rPr>
              <a:t>Navin Prasad S.V</a:t>
            </a:r>
          </a:p>
        </p:txBody>
      </p:sp>
      <p:sp>
        <p:nvSpPr>
          <p:cNvPr id="3" name="Rectangle 2">
            <a:extLst>
              <a:ext uri="{FF2B5EF4-FFF2-40B4-BE49-F238E27FC236}">
                <a16:creationId xmlns:a16="http://schemas.microsoft.com/office/drawing/2014/main" id="{D872BB72-6D73-47FD-A4C4-3D91DA0B0A60}"/>
              </a:ext>
            </a:extLst>
          </p:cNvPr>
          <p:cNvSpPr/>
          <p:nvPr/>
        </p:nvSpPr>
        <p:spPr>
          <a:xfrm>
            <a:off x="6773352" y="1351617"/>
            <a:ext cx="3995766" cy="4311988"/>
          </a:xfrm>
          <a:prstGeom prst="rect">
            <a:avLst/>
          </a:prstGeom>
          <a:solidFill>
            <a:srgbClr val="FAFA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lumMod val="65000"/>
                    <a:lumOff val="35000"/>
                  </a:schemeClr>
                </a:solidFill>
                <a:latin typeface="Segoe UI" panose="020B0502040204020203" pitchFamily="34" charset="0"/>
                <a:cs typeface="Segoe UI" panose="020B0502040204020203" pitchFamily="34" charset="0"/>
              </a:rPr>
              <a:t>How do these sectors help us </a:t>
            </a:r>
            <a:r>
              <a:rPr lang="en-IN" sz="3600" b="1" dirty="0">
                <a:solidFill>
                  <a:schemeClr val="tx1">
                    <a:lumMod val="65000"/>
                    <a:lumOff val="35000"/>
                  </a:schemeClr>
                </a:solidFill>
                <a:latin typeface="Segoe UI" panose="020B0502040204020203" pitchFamily="34" charset="0"/>
                <a:cs typeface="Segoe UI" panose="020B0502040204020203" pitchFamily="34" charset="0"/>
              </a:rPr>
              <a:t>?</a:t>
            </a:r>
          </a:p>
          <a:p>
            <a:r>
              <a:rPr lang="en-IN" sz="1600" dirty="0">
                <a:solidFill>
                  <a:schemeClr val="tx1"/>
                </a:solidFill>
                <a:latin typeface="Segoe UI" panose="020B0502040204020203" pitchFamily="34" charset="0"/>
                <a:cs typeface="Segoe UI" panose="020B0502040204020203" pitchFamily="34" charset="0"/>
              </a:rPr>
              <a:t>They help us to process data and provide us back with valuable insights.</a:t>
            </a:r>
          </a:p>
          <a:p>
            <a:endParaRPr lang="en-IN" sz="16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dirty="0">
                <a:solidFill>
                  <a:schemeClr val="tx1"/>
                </a:solidFill>
                <a:latin typeface="Segoe UI" panose="020B0502040204020203" pitchFamily="34" charset="0"/>
                <a:cs typeface="Segoe UI" panose="020B0502040204020203" pitchFamily="34" charset="0"/>
              </a:rPr>
              <a:t>Processing Structure and Unstructured data for Predication and Classification tasks.</a:t>
            </a:r>
          </a:p>
          <a:p>
            <a:pPr marL="285750" indent="-285750">
              <a:buFont typeface="Arial" panose="020B0604020202020204" pitchFamily="34" charset="0"/>
              <a:buChar char="•"/>
            </a:pPr>
            <a:endParaRPr lang="en-IN" sz="16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dirty="0">
                <a:solidFill>
                  <a:schemeClr val="tx1"/>
                </a:solidFill>
                <a:latin typeface="Segoe UI" panose="020B0502040204020203" pitchFamily="34" charset="0"/>
                <a:cs typeface="Segoe UI" panose="020B0502040204020203" pitchFamily="34" charset="0"/>
              </a:rPr>
              <a:t>Natural language processing.</a:t>
            </a:r>
          </a:p>
          <a:p>
            <a:pPr marL="285750" indent="-285750">
              <a:buFont typeface="Arial" panose="020B0604020202020204" pitchFamily="34" charset="0"/>
              <a:buChar char="•"/>
            </a:pPr>
            <a:endParaRPr lang="en-IN" sz="16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dirty="0">
                <a:solidFill>
                  <a:schemeClr val="tx1"/>
                </a:solidFill>
                <a:latin typeface="Segoe UI" panose="020B0502040204020203" pitchFamily="34" charset="0"/>
                <a:cs typeface="Segoe UI" panose="020B0502040204020203" pitchFamily="34" charset="0"/>
              </a:rPr>
              <a:t>Image Processing.</a:t>
            </a:r>
          </a:p>
          <a:p>
            <a:pPr marL="285750" indent="-285750">
              <a:buFont typeface="Arial" panose="020B0604020202020204" pitchFamily="34" charset="0"/>
              <a:buChar char="•"/>
            </a:pPr>
            <a:endParaRPr lang="en-IN" sz="16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dirty="0">
                <a:solidFill>
                  <a:schemeClr val="tx1"/>
                </a:solidFill>
                <a:latin typeface="Segoe UI" panose="020B0502040204020203" pitchFamily="34" charset="0"/>
                <a:cs typeface="Segoe UI" panose="020B0502040204020203" pitchFamily="34" charset="0"/>
              </a:rPr>
              <a:t>Sales Predication by analysing previous years trend. </a:t>
            </a:r>
          </a:p>
          <a:p>
            <a:endParaRPr lang="en-IN" sz="1600" dirty="0">
              <a:solidFill>
                <a:schemeClr val="tx1"/>
              </a:solidFill>
              <a:latin typeface="Segoe UI" panose="020B0502040204020203" pitchFamily="34" charset="0"/>
              <a:cs typeface="Segoe UI" panose="020B0502040204020203" pitchFamily="34" charset="0"/>
            </a:endParaRPr>
          </a:p>
          <a:p>
            <a:endParaRPr lang="en-IN" sz="1600" dirty="0">
              <a:solidFill>
                <a:schemeClr val="tx1"/>
              </a:solidFill>
              <a:latin typeface="Segoe UI" panose="020B0502040204020203" pitchFamily="34" charset="0"/>
              <a:cs typeface="Segoe UI" panose="020B0502040204020203" pitchFamily="34" charset="0"/>
            </a:endParaRPr>
          </a:p>
          <a:p>
            <a:endParaRPr lang="en-IN" sz="16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982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43126720-4350-4190-A748-881B33CCA390}"/>
              </a:ext>
            </a:extLst>
          </p:cNvPr>
          <p:cNvSpPr/>
          <p:nvPr/>
        </p:nvSpPr>
        <p:spPr>
          <a:xfrm>
            <a:off x="806059" y="732779"/>
            <a:ext cx="1794130" cy="35929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4B6C7996-9D3E-4F38-95AB-B814BA462796}"/>
              </a:ext>
            </a:extLst>
          </p:cNvPr>
          <p:cNvSpPr>
            <a:spLocks noGrp="1"/>
          </p:cNvSpPr>
          <p:nvPr>
            <p:ph idx="1"/>
          </p:nvPr>
        </p:nvSpPr>
        <p:spPr>
          <a:xfrm>
            <a:off x="838200" y="719091"/>
            <a:ext cx="10515600" cy="5457872"/>
          </a:xfrm>
        </p:spPr>
        <p:txBody>
          <a:bodyPr>
            <a:normAutofit/>
          </a:bodyPr>
          <a:lstStyle/>
          <a:p>
            <a:pPr marL="0" indent="0">
              <a:buNone/>
            </a:pPr>
            <a:r>
              <a:rPr lang="en-IN" sz="2400" b="1" dirty="0">
                <a:solidFill>
                  <a:schemeClr val="bg1"/>
                </a:solidFill>
              </a:rPr>
              <a:t>YOLO V3</a:t>
            </a:r>
          </a:p>
          <a:p>
            <a:endParaRPr lang="en-IN" dirty="0"/>
          </a:p>
          <a:p>
            <a:pPr marL="0" indent="0">
              <a:buNone/>
            </a:pPr>
            <a:r>
              <a:rPr lang="en-IN" sz="1600" dirty="0">
                <a:latin typeface="Segoe UI" panose="020B0502040204020203" pitchFamily="34" charset="0"/>
                <a:cs typeface="Segoe UI" panose="020B0502040204020203" pitchFamily="34" charset="0"/>
              </a:rPr>
              <a:t>YOLO stands for </a:t>
            </a:r>
            <a:r>
              <a:rPr lang="en-IN" sz="1600" b="1" dirty="0">
                <a:latin typeface="Segoe UI" panose="020B0502040204020203" pitchFamily="34" charset="0"/>
                <a:cs typeface="Segoe UI" panose="020B0502040204020203" pitchFamily="34" charset="0"/>
              </a:rPr>
              <a:t>“</a:t>
            </a:r>
            <a:r>
              <a:rPr lang="en-IN" sz="1600" b="1" dirty="0">
                <a:solidFill>
                  <a:schemeClr val="tx1">
                    <a:lumMod val="65000"/>
                    <a:lumOff val="35000"/>
                  </a:schemeClr>
                </a:solidFill>
                <a:latin typeface="Segoe UI" panose="020B0502040204020203" pitchFamily="34" charset="0"/>
                <a:cs typeface="Segoe UI" panose="020B0502040204020203" pitchFamily="34" charset="0"/>
              </a:rPr>
              <a:t>You Only Look Once</a:t>
            </a:r>
            <a:r>
              <a:rPr lang="en-IN" sz="1600" b="1" dirty="0">
                <a:latin typeface="Segoe UI" panose="020B0502040204020203" pitchFamily="34" charset="0"/>
                <a:cs typeface="Segoe UI" panose="020B0502040204020203" pitchFamily="34" charset="0"/>
              </a:rPr>
              <a:t>” </a:t>
            </a:r>
            <a:r>
              <a:rPr lang="en-IN" sz="1600" dirty="0">
                <a:latin typeface="Segoe UI" panose="020B0502040204020203" pitchFamily="34" charset="0"/>
                <a:cs typeface="Segoe UI" panose="020B0502040204020203" pitchFamily="34" charset="0"/>
              </a:rPr>
              <a:t>and uses convolutional neural networks (</a:t>
            </a:r>
            <a:r>
              <a:rPr lang="en-IN" sz="1600" b="1" dirty="0">
                <a:latin typeface="Segoe UI" panose="020B0502040204020203" pitchFamily="34" charset="0"/>
                <a:cs typeface="Segoe UI" panose="020B0502040204020203" pitchFamily="34" charset="0"/>
              </a:rPr>
              <a:t>CNN Darknet</a:t>
            </a:r>
            <a:r>
              <a:rPr lang="en-IN" sz="1600" dirty="0">
                <a:latin typeface="Segoe UI" panose="020B0502040204020203" pitchFamily="34" charset="0"/>
                <a:cs typeface="Segoe UI" panose="020B0502040204020203" pitchFamily="34" charset="0"/>
              </a:rPr>
              <a:t>) for object detection. </a:t>
            </a:r>
          </a:p>
          <a:p>
            <a:pPr marL="0" indent="0">
              <a:buNone/>
            </a:pPr>
            <a:r>
              <a:rPr lang="en-IN" sz="1600" dirty="0">
                <a:latin typeface="Segoe UI" panose="020B0502040204020203" pitchFamily="34" charset="0"/>
                <a:cs typeface="Segoe UI" panose="020B0502040204020203" pitchFamily="34" charset="0"/>
              </a:rPr>
              <a:t>When </a:t>
            </a:r>
            <a:r>
              <a:rPr lang="en-IN" sz="1600" b="1" dirty="0">
                <a:solidFill>
                  <a:schemeClr val="tx1">
                    <a:lumMod val="65000"/>
                    <a:lumOff val="35000"/>
                  </a:schemeClr>
                </a:solidFill>
                <a:latin typeface="Segoe UI" panose="020B0502040204020203" pitchFamily="34" charset="0"/>
                <a:cs typeface="Segoe UI" panose="020B0502040204020203" pitchFamily="34" charset="0"/>
              </a:rPr>
              <a:t>YOLO</a:t>
            </a:r>
            <a:r>
              <a:rPr lang="en-IN" sz="1600" b="1" dirty="0">
                <a:latin typeface="Segoe UI" panose="020B0502040204020203" pitchFamily="34" charset="0"/>
                <a:cs typeface="Segoe UI" panose="020B0502040204020203" pitchFamily="34" charset="0"/>
              </a:rPr>
              <a:t> </a:t>
            </a:r>
            <a:r>
              <a:rPr lang="en-IN" sz="1600" dirty="0">
                <a:latin typeface="Segoe UI" panose="020B0502040204020203" pitchFamily="34" charset="0"/>
                <a:cs typeface="Segoe UI" panose="020B0502040204020203" pitchFamily="34" charset="0"/>
              </a:rPr>
              <a:t>works,</a:t>
            </a:r>
            <a:r>
              <a:rPr lang="en-IN" sz="1600" b="1" dirty="0">
                <a:latin typeface="Segoe UI" panose="020B0502040204020203" pitchFamily="34" charset="0"/>
                <a:cs typeface="Segoe UI" panose="020B0502040204020203" pitchFamily="34" charset="0"/>
              </a:rPr>
              <a:t> </a:t>
            </a:r>
            <a:r>
              <a:rPr lang="en-IN" sz="1600" dirty="0">
                <a:latin typeface="Segoe UI" panose="020B0502040204020203" pitchFamily="34" charset="0"/>
                <a:cs typeface="Segoe UI" panose="020B0502040204020203" pitchFamily="34" charset="0"/>
              </a:rPr>
              <a:t>it predicts</a:t>
            </a:r>
            <a:r>
              <a:rPr lang="en-IN" sz="1600" b="1" dirty="0">
                <a:latin typeface="Segoe UI" panose="020B0502040204020203" pitchFamily="34" charset="0"/>
                <a:cs typeface="Segoe UI" panose="020B0502040204020203" pitchFamily="34" charset="0"/>
              </a:rPr>
              <a:t> </a:t>
            </a:r>
            <a:r>
              <a:rPr lang="en-IN" sz="1600" b="1" dirty="0">
                <a:solidFill>
                  <a:schemeClr val="tx1">
                    <a:lumMod val="65000"/>
                    <a:lumOff val="35000"/>
                  </a:schemeClr>
                </a:solidFill>
                <a:latin typeface="Segoe UI" panose="020B0502040204020203" pitchFamily="34" charset="0"/>
                <a:cs typeface="Segoe UI" panose="020B0502040204020203" pitchFamily="34" charset="0"/>
              </a:rPr>
              <a:t>classes labels </a:t>
            </a:r>
            <a:r>
              <a:rPr lang="en-IN" sz="1600" dirty="0">
                <a:latin typeface="Segoe UI" panose="020B0502040204020203" pitchFamily="34" charset="0"/>
                <a:cs typeface="Segoe UI" panose="020B0502040204020203" pitchFamily="34" charset="0"/>
              </a:rPr>
              <a:t>and </a:t>
            </a:r>
            <a:r>
              <a:rPr lang="en-IN" sz="1600" b="1" dirty="0">
                <a:solidFill>
                  <a:schemeClr val="tx1">
                    <a:lumMod val="65000"/>
                    <a:lumOff val="35000"/>
                  </a:schemeClr>
                </a:solidFill>
                <a:latin typeface="Segoe UI" panose="020B0502040204020203" pitchFamily="34" charset="0"/>
                <a:cs typeface="Segoe UI" panose="020B0502040204020203" pitchFamily="34" charset="0"/>
              </a:rPr>
              <a:t>detects locations of objects </a:t>
            </a:r>
            <a:r>
              <a:rPr lang="en-IN" sz="1600" dirty="0">
                <a:latin typeface="Segoe UI" panose="020B0502040204020203" pitchFamily="34" charset="0"/>
                <a:cs typeface="Segoe UI" panose="020B0502040204020203" pitchFamily="34" charset="0"/>
              </a:rPr>
              <a:t>at the same time. That is why, YOLO can detect multiple objects in one image. </a:t>
            </a:r>
          </a:p>
          <a:p>
            <a:pPr marL="0" indent="0">
              <a:buNone/>
            </a:pPr>
            <a:r>
              <a:rPr lang="en-IN" sz="1600" dirty="0">
                <a:latin typeface="Segoe UI" panose="020B0502040204020203" pitchFamily="34" charset="0"/>
                <a:cs typeface="Segoe UI" panose="020B0502040204020203" pitchFamily="34" charset="0"/>
              </a:rPr>
              <a:t>The name of the algorithm means that a single network just once is applied to whole image. YOLO divides image into </a:t>
            </a:r>
            <a:r>
              <a:rPr lang="en-IN" sz="1600" b="1" dirty="0">
                <a:solidFill>
                  <a:schemeClr val="tx1">
                    <a:lumMod val="65000"/>
                    <a:lumOff val="35000"/>
                  </a:schemeClr>
                </a:solidFill>
                <a:latin typeface="Segoe UI" panose="020B0502040204020203" pitchFamily="34" charset="0"/>
                <a:cs typeface="Segoe UI" panose="020B0502040204020203" pitchFamily="34" charset="0"/>
              </a:rPr>
              <a:t>regions</a:t>
            </a:r>
            <a:r>
              <a:rPr lang="en-IN" sz="1600" dirty="0">
                <a:latin typeface="Segoe UI" panose="020B0502040204020203" pitchFamily="34" charset="0"/>
                <a:cs typeface="Segoe UI" panose="020B0502040204020203" pitchFamily="34" charset="0"/>
              </a:rPr>
              <a:t>, </a:t>
            </a:r>
            <a:r>
              <a:rPr lang="en-IN" sz="1600" b="1" dirty="0">
                <a:solidFill>
                  <a:schemeClr val="tx1">
                    <a:lumMod val="65000"/>
                    <a:lumOff val="35000"/>
                  </a:schemeClr>
                </a:solidFill>
                <a:latin typeface="Segoe UI" panose="020B0502040204020203" pitchFamily="34" charset="0"/>
                <a:cs typeface="Segoe UI" panose="020B0502040204020203" pitchFamily="34" charset="0"/>
              </a:rPr>
              <a:t>predicts bounding boxes </a:t>
            </a:r>
            <a:r>
              <a:rPr lang="en-IN" sz="1600" dirty="0">
                <a:latin typeface="Segoe UI" panose="020B0502040204020203" pitchFamily="34" charset="0"/>
                <a:cs typeface="Segoe UI" panose="020B0502040204020203" pitchFamily="34" charset="0"/>
              </a:rPr>
              <a:t>and </a:t>
            </a:r>
            <a:r>
              <a:rPr lang="en-IN" sz="1600" b="1" dirty="0">
                <a:solidFill>
                  <a:schemeClr val="tx1">
                    <a:lumMod val="65000"/>
                    <a:lumOff val="35000"/>
                  </a:schemeClr>
                </a:solidFill>
                <a:latin typeface="Segoe UI" panose="020B0502040204020203" pitchFamily="34" charset="0"/>
                <a:cs typeface="Segoe UI" panose="020B0502040204020203" pitchFamily="34" charset="0"/>
              </a:rPr>
              <a:t>probabilities</a:t>
            </a:r>
            <a:r>
              <a:rPr lang="en-IN" sz="1600" b="1" dirty="0">
                <a:latin typeface="Segoe UI" panose="020B0502040204020203" pitchFamily="34" charset="0"/>
                <a:cs typeface="Segoe UI" panose="020B0502040204020203" pitchFamily="34" charset="0"/>
              </a:rPr>
              <a:t> </a:t>
            </a:r>
            <a:r>
              <a:rPr lang="en-IN" sz="1600" dirty="0">
                <a:latin typeface="Segoe UI" panose="020B0502040204020203" pitchFamily="34" charset="0"/>
                <a:cs typeface="Segoe UI" panose="020B0502040204020203" pitchFamily="34" charset="0"/>
              </a:rPr>
              <a:t>for every such region. </a:t>
            </a:r>
          </a:p>
          <a:p>
            <a:pPr marL="0" indent="0">
              <a:buNone/>
            </a:pPr>
            <a:endParaRPr lang="en-IN" sz="1600" dirty="0">
              <a:latin typeface="Segoe UI" panose="020B0502040204020203" pitchFamily="34" charset="0"/>
              <a:cs typeface="Segoe UI" panose="020B0502040204020203" pitchFamily="34" charset="0"/>
            </a:endParaRPr>
          </a:p>
          <a:p>
            <a:pPr marL="0" indent="0">
              <a:buNone/>
            </a:pPr>
            <a:r>
              <a:rPr lang="en-IN" sz="1600" b="1" dirty="0">
                <a:solidFill>
                  <a:schemeClr val="tx1">
                    <a:lumMod val="65000"/>
                    <a:lumOff val="35000"/>
                  </a:schemeClr>
                </a:solidFill>
                <a:latin typeface="Segoe UI" panose="020B0502040204020203" pitchFamily="34" charset="0"/>
                <a:cs typeface="Segoe UI" panose="020B0502040204020203" pitchFamily="34" charset="0"/>
              </a:rPr>
              <a:t>YOLO-3</a:t>
            </a:r>
            <a:r>
              <a:rPr lang="en-IN" sz="1600" b="1" dirty="0">
                <a:latin typeface="Segoe UI" panose="020B0502040204020203" pitchFamily="34" charset="0"/>
                <a:cs typeface="Segoe UI" panose="020B0502040204020203" pitchFamily="34" charset="0"/>
              </a:rPr>
              <a:t> </a:t>
            </a:r>
            <a:r>
              <a:rPr lang="en-IN" sz="1600" dirty="0">
                <a:latin typeface="Segoe UI" panose="020B0502040204020203" pitchFamily="34" charset="0"/>
                <a:cs typeface="Segoe UI" panose="020B0502040204020203" pitchFamily="34" charset="0"/>
              </a:rPr>
              <a:t>uses successive </a:t>
            </a:r>
            <a:r>
              <a:rPr lang="en-IN" sz="1600" i="1" dirty="0">
                <a:latin typeface="Segoe UI" panose="020B0502040204020203" pitchFamily="34" charset="0"/>
                <a:cs typeface="Segoe UI" panose="020B0502040204020203" pitchFamily="34" charset="0"/>
              </a:rPr>
              <a:t>3x3 </a:t>
            </a:r>
            <a:r>
              <a:rPr lang="en-IN" sz="1600" dirty="0">
                <a:latin typeface="Segoe UI" panose="020B0502040204020203" pitchFamily="34" charset="0"/>
                <a:cs typeface="Segoe UI" panose="020B0502040204020203" pitchFamily="34" charset="0"/>
              </a:rPr>
              <a:t>and </a:t>
            </a:r>
            <a:r>
              <a:rPr lang="en-IN" sz="1600" i="1" dirty="0">
                <a:latin typeface="Segoe UI" panose="020B0502040204020203" pitchFamily="34" charset="0"/>
                <a:cs typeface="Segoe UI" panose="020B0502040204020203" pitchFamily="34" charset="0"/>
              </a:rPr>
              <a:t>1x1 </a:t>
            </a:r>
            <a:r>
              <a:rPr lang="en-IN" sz="1600" dirty="0">
                <a:latin typeface="Segoe UI" panose="020B0502040204020203" pitchFamily="34" charset="0"/>
                <a:cs typeface="Segoe UI" panose="020B0502040204020203" pitchFamily="34" charset="0"/>
              </a:rPr>
              <a:t>convolutional layers. </a:t>
            </a:r>
          </a:p>
          <a:p>
            <a:pPr marL="0" indent="0">
              <a:buNone/>
            </a:pPr>
            <a:r>
              <a:rPr lang="en-IN" sz="1600" dirty="0">
                <a:latin typeface="Segoe UI" panose="020B0502040204020203" pitchFamily="34" charset="0"/>
                <a:cs typeface="Segoe UI" panose="020B0502040204020203" pitchFamily="34" charset="0"/>
              </a:rPr>
              <a:t>In total it has </a:t>
            </a:r>
            <a:r>
              <a:rPr lang="en-IN" sz="1600" b="1" dirty="0">
                <a:solidFill>
                  <a:schemeClr val="tx1">
                    <a:lumMod val="65000"/>
                    <a:lumOff val="35000"/>
                  </a:schemeClr>
                </a:solidFill>
                <a:latin typeface="Segoe UI" panose="020B0502040204020203" pitchFamily="34" charset="0"/>
                <a:cs typeface="Segoe UI" panose="020B0502040204020203" pitchFamily="34" charset="0"/>
              </a:rPr>
              <a:t>53</a:t>
            </a:r>
            <a:r>
              <a:rPr lang="en-IN" sz="1600" b="1" dirty="0">
                <a:latin typeface="Segoe UI" panose="020B0502040204020203" pitchFamily="34" charset="0"/>
                <a:cs typeface="Segoe UI" panose="020B0502040204020203" pitchFamily="34" charset="0"/>
              </a:rPr>
              <a:t> </a:t>
            </a:r>
            <a:r>
              <a:rPr lang="en-IN" sz="1600" b="1" dirty="0">
                <a:solidFill>
                  <a:schemeClr val="tx1">
                    <a:lumMod val="65000"/>
                    <a:lumOff val="35000"/>
                  </a:schemeClr>
                </a:solidFill>
                <a:latin typeface="Segoe UI" panose="020B0502040204020203" pitchFamily="34" charset="0"/>
                <a:cs typeface="Segoe UI" panose="020B0502040204020203" pitchFamily="34" charset="0"/>
              </a:rPr>
              <a:t>convolutional layers</a:t>
            </a:r>
            <a:r>
              <a:rPr lang="en-IN" sz="1600" dirty="0">
                <a:latin typeface="Segoe UI" panose="020B0502040204020203" pitchFamily="34" charset="0"/>
                <a:cs typeface="Segoe UI" panose="020B0502040204020203" pitchFamily="34" charset="0"/>
              </a:rPr>
              <a:t>. Every layer is followed by </a:t>
            </a:r>
            <a:r>
              <a:rPr lang="en-IN" sz="1600" b="1" dirty="0">
                <a:solidFill>
                  <a:schemeClr val="tx1">
                    <a:lumMod val="65000"/>
                    <a:lumOff val="35000"/>
                  </a:schemeClr>
                </a:solidFill>
                <a:latin typeface="Segoe UI" panose="020B0502040204020203" pitchFamily="34" charset="0"/>
                <a:cs typeface="Segoe UI" panose="020B0502040204020203" pitchFamily="34" charset="0"/>
              </a:rPr>
              <a:t>Batch normalization </a:t>
            </a:r>
            <a:r>
              <a:rPr lang="en-IN" sz="1600" dirty="0">
                <a:latin typeface="Segoe UI" panose="020B0502040204020203" pitchFamily="34" charset="0"/>
                <a:cs typeface="Segoe UI" panose="020B0502040204020203" pitchFamily="34" charset="0"/>
              </a:rPr>
              <a:t>and </a:t>
            </a:r>
            <a:r>
              <a:rPr lang="en-IN" sz="1600" b="1" dirty="0">
                <a:solidFill>
                  <a:schemeClr val="tx1">
                    <a:lumMod val="65000"/>
                    <a:lumOff val="35000"/>
                  </a:schemeClr>
                </a:solidFill>
                <a:latin typeface="Segoe UI" panose="020B0502040204020203" pitchFamily="34" charset="0"/>
                <a:cs typeface="Segoe UI" panose="020B0502040204020203" pitchFamily="34" charset="0"/>
              </a:rPr>
              <a:t>Leaky</a:t>
            </a:r>
            <a:r>
              <a:rPr lang="en-IN" sz="1600" b="1" i="1" dirty="0">
                <a:solidFill>
                  <a:schemeClr val="tx1">
                    <a:lumMod val="65000"/>
                    <a:lumOff val="35000"/>
                  </a:schemeClr>
                </a:solidFill>
                <a:latin typeface="Segoe UI" panose="020B0502040204020203" pitchFamily="34" charset="0"/>
                <a:cs typeface="Segoe UI" panose="020B0502040204020203" pitchFamily="34" charset="0"/>
              </a:rPr>
              <a:t> </a:t>
            </a:r>
            <a:r>
              <a:rPr lang="en-IN" sz="1600" b="1" dirty="0" err="1">
                <a:solidFill>
                  <a:schemeClr val="tx1">
                    <a:lumMod val="65000"/>
                    <a:lumOff val="35000"/>
                  </a:schemeClr>
                </a:solidFill>
                <a:latin typeface="Segoe UI" panose="020B0502040204020203" pitchFamily="34" charset="0"/>
                <a:cs typeface="Segoe UI" panose="020B0502040204020203" pitchFamily="34" charset="0"/>
              </a:rPr>
              <a:t>ReLU</a:t>
            </a:r>
            <a:r>
              <a:rPr lang="en-IN" sz="1600" b="1" i="1" dirty="0">
                <a:solidFill>
                  <a:schemeClr val="tx1">
                    <a:lumMod val="65000"/>
                    <a:lumOff val="35000"/>
                  </a:schemeClr>
                </a:solidFill>
                <a:latin typeface="Segoe UI" panose="020B0502040204020203" pitchFamily="34" charset="0"/>
                <a:cs typeface="Segoe UI" panose="020B0502040204020203" pitchFamily="34" charset="0"/>
              </a:rPr>
              <a:t> </a:t>
            </a:r>
            <a:r>
              <a:rPr lang="en-IN" sz="1600" b="1" dirty="0">
                <a:solidFill>
                  <a:schemeClr val="tx1">
                    <a:lumMod val="65000"/>
                    <a:lumOff val="35000"/>
                  </a:schemeClr>
                </a:solidFill>
                <a:latin typeface="Segoe UI" panose="020B0502040204020203" pitchFamily="34" charset="0"/>
                <a:cs typeface="Segoe UI" panose="020B0502040204020203" pitchFamily="34" charset="0"/>
              </a:rPr>
              <a:t>activation.</a:t>
            </a:r>
            <a:endParaRPr lang="en-IN" sz="1600" dirty="0">
              <a:latin typeface="Segoe UI" panose="020B0502040204020203" pitchFamily="34" charset="0"/>
              <a:cs typeface="Segoe UI" panose="020B0502040204020203" pitchFamily="34" charset="0"/>
            </a:endParaRPr>
          </a:p>
          <a:p>
            <a:pPr marL="0" indent="0">
              <a:buNone/>
            </a:pPr>
            <a:endParaRPr lang="en-IN" sz="1600" dirty="0">
              <a:latin typeface="Segoe UI" panose="020B0502040204020203" pitchFamily="34" charset="0"/>
              <a:cs typeface="Segoe UI" panose="020B0502040204020203" pitchFamily="34" charset="0"/>
            </a:endParaRPr>
          </a:p>
          <a:p>
            <a:pPr marL="0" indent="0">
              <a:buNone/>
            </a:pPr>
            <a:endParaRPr lang="en-IN" sz="1600" dirty="0">
              <a:latin typeface="Segoe UI" panose="020B0502040204020203" pitchFamily="34" charset="0"/>
              <a:cs typeface="Segoe UI" panose="020B0502040204020203" pitchFamily="34" charset="0"/>
            </a:endParaRPr>
          </a:p>
          <a:p>
            <a:pPr marL="0" indent="0">
              <a:buNone/>
            </a:pPr>
            <a:r>
              <a:rPr lang="en-IN" sz="16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73073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ABDAB44C-7900-4BD3-9876-ACE6FA581984}"/>
              </a:ext>
            </a:extLst>
          </p:cNvPr>
          <p:cNvSpPr/>
          <p:nvPr/>
        </p:nvSpPr>
        <p:spPr>
          <a:xfrm>
            <a:off x="4285976" y="512637"/>
            <a:ext cx="3454914" cy="35929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2" name="Content Placeholder 1">
            <a:extLst>
              <a:ext uri="{FF2B5EF4-FFF2-40B4-BE49-F238E27FC236}">
                <a16:creationId xmlns:a16="http://schemas.microsoft.com/office/drawing/2014/main" id="{ABDAE552-FB2E-4140-89A1-F79A214BE2D7}"/>
              </a:ext>
            </a:extLst>
          </p:cNvPr>
          <p:cNvPicPr>
            <a:picLocks noGrp="1" noChangeAspect="1"/>
          </p:cNvPicPr>
          <p:nvPr>
            <p:ph idx="1"/>
          </p:nvPr>
        </p:nvPicPr>
        <p:blipFill>
          <a:blip r:embed="rId2"/>
          <a:stretch>
            <a:fillRect/>
          </a:stretch>
        </p:blipFill>
        <p:spPr>
          <a:xfrm>
            <a:off x="3765939" y="977518"/>
            <a:ext cx="4421859" cy="5795698"/>
          </a:xfrm>
          <a:prstGeom prst="rect">
            <a:avLst/>
          </a:prstGeom>
        </p:spPr>
      </p:pic>
      <p:sp>
        <p:nvSpPr>
          <p:cNvPr id="4" name="Rectangle 3">
            <a:extLst>
              <a:ext uri="{FF2B5EF4-FFF2-40B4-BE49-F238E27FC236}">
                <a16:creationId xmlns:a16="http://schemas.microsoft.com/office/drawing/2014/main" id="{003C7B21-C311-4F09-B829-E06B95A964B1}"/>
              </a:ext>
            </a:extLst>
          </p:cNvPr>
          <p:cNvSpPr/>
          <p:nvPr/>
        </p:nvSpPr>
        <p:spPr>
          <a:xfrm>
            <a:off x="4344847" y="492231"/>
            <a:ext cx="3502305" cy="400110"/>
          </a:xfrm>
          <a:prstGeom prst="rect">
            <a:avLst/>
          </a:prstGeom>
        </p:spPr>
        <p:txBody>
          <a:bodyPr wrap="none">
            <a:spAutoFit/>
          </a:bodyPr>
          <a:lstStyle/>
          <a:p>
            <a:r>
              <a:rPr lang="en-IN" sz="2000" b="1" dirty="0">
                <a:solidFill>
                  <a:schemeClr val="bg1"/>
                </a:solidFill>
                <a:latin typeface="Segoe UI" panose="020B0502040204020203" pitchFamily="34" charset="0"/>
                <a:cs typeface="Segoe UI" panose="020B0502040204020203" pitchFamily="34" charset="0"/>
              </a:rPr>
              <a:t>Architecture of Darknet-53 </a:t>
            </a:r>
          </a:p>
        </p:txBody>
      </p:sp>
    </p:spTree>
    <p:extLst>
      <p:ext uri="{BB962C8B-B14F-4D97-AF65-F5344CB8AC3E}">
        <p14:creationId xmlns:p14="http://schemas.microsoft.com/office/powerpoint/2010/main" val="1950035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ABDAB44C-7900-4BD3-9876-ACE6FA581984}"/>
              </a:ext>
            </a:extLst>
          </p:cNvPr>
          <p:cNvSpPr/>
          <p:nvPr/>
        </p:nvSpPr>
        <p:spPr>
          <a:xfrm>
            <a:off x="4285976" y="512637"/>
            <a:ext cx="2349489" cy="35929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003C7B21-C311-4F09-B829-E06B95A964B1}"/>
              </a:ext>
            </a:extLst>
          </p:cNvPr>
          <p:cNvSpPr/>
          <p:nvPr/>
        </p:nvSpPr>
        <p:spPr>
          <a:xfrm>
            <a:off x="4344847" y="492231"/>
            <a:ext cx="2349489" cy="400110"/>
          </a:xfrm>
          <a:prstGeom prst="rect">
            <a:avLst/>
          </a:prstGeom>
        </p:spPr>
        <p:txBody>
          <a:bodyPr wrap="none">
            <a:spAutoFit/>
          </a:bodyPr>
          <a:lstStyle/>
          <a:p>
            <a:r>
              <a:rPr lang="en-IN" sz="2000" b="1" dirty="0">
                <a:solidFill>
                  <a:schemeClr val="bg1"/>
                </a:solidFill>
                <a:latin typeface="Segoe UI" panose="020B0502040204020203" pitchFamily="34" charset="0"/>
                <a:cs typeface="Segoe UI" panose="020B0502040204020203" pitchFamily="34" charset="0"/>
              </a:rPr>
              <a:t>Yolo V3 Structure </a:t>
            </a:r>
          </a:p>
        </p:txBody>
      </p:sp>
      <p:pic>
        <p:nvPicPr>
          <p:cNvPr id="8" name="Content Placeholder 7">
            <a:extLst>
              <a:ext uri="{FF2B5EF4-FFF2-40B4-BE49-F238E27FC236}">
                <a16:creationId xmlns:a16="http://schemas.microsoft.com/office/drawing/2014/main" id="{355A54FC-90BF-402C-8F47-8256B2057A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9410" y="1171243"/>
            <a:ext cx="10859439" cy="5013305"/>
          </a:xfrm>
        </p:spPr>
      </p:pic>
    </p:spTree>
    <p:extLst>
      <p:ext uri="{BB962C8B-B14F-4D97-AF65-F5344CB8AC3E}">
        <p14:creationId xmlns:p14="http://schemas.microsoft.com/office/powerpoint/2010/main" val="3374072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ED9E35-B6B6-4B7C-81C0-B0677AA8BCCC}"/>
              </a:ext>
            </a:extLst>
          </p:cNvPr>
          <p:cNvSpPr/>
          <p:nvPr/>
        </p:nvSpPr>
        <p:spPr>
          <a:xfrm>
            <a:off x="430475" y="439144"/>
            <a:ext cx="11244376" cy="6278642"/>
          </a:xfrm>
          <a:prstGeom prst="rect">
            <a:avLst/>
          </a:prstGeom>
        </p:spPr>
        <p:txBody>
          <a:bodyPr wrap="square">
            <a:spAutoFit/>
          </a:bodyPr>
          <a:lstStyle/>
          <a:p>
            <a:r>
              <a:rPr lang="en-IN" b="1" dirty="0">
                <a:latin typeface="Segoe UI" panose="020B0502040204020203" pitchFamily="34" charset="0"/>
                <a:cs typeface="Segoe UI" panose="020B0502040204020203" pitchFamily="34" charset="0"/>
              </a:rPr>
              <a:t>Multi-scale detection</a:t>
            </a:r>
          </a:p>
          <a:p>
            <a:endParaRPr lang="en-IN" sz="1600" b="1" dirty="0">
              <a:latin typeface="Segoe UI" panose="020B0502040204020203" pitchFamily="34" charset="0"/>
              <a:cs typeface="Segoe UI" panose="020B0502040204020203" pitchFamily="34" charset="0"/>
            </a:endParaRPr>
          </a:p>
          <a:p>
            <a:r>
              <a:rPr lang="en-IN" sz="1600" dirty="0">
                <a:latin typeface="Segoe UI" panose="020B0502040204020203" pitchFamily="34" charset="0"/>
                <a:cs typeface="Segoe UI" panose="020B0502040204020203" pitchFamily="34" charset="0"/>
              </a:rPr>
              <a:t>YOLO performs coarse, medium, and fine meshing of the input image to enable the prediction of large, medium, and small objects, respectively. </a:t>
            </a:r>
          </a:p>
          <a:p>
            <a:endParaRPr lang="en-IN" sz="1600" dirty="0">
              <a:latin typeface="Segoe UI" panose="020B0502040204020203" pitchFamily="34" charset="0"/>
              <a:cs typeface="Segoe UI" panose="020B0502040204020203" pitchFamily="34" charset="0"/>
            </a:endParaRPr>
          </a:p>
          <a:p>
            <a:r>
              <a:rPr lang="en-IN" sz="1600" dirty="0">
                <a:latin typeface="Segoe UI" panose="020B0502040204020203" pitchFamily="34" charset="0"/>
                <a:cs typeface="Segoe UI" panose="020B0502040204020203" pitchFamily="34" charset="0"/>
              </a:rPr>
              <a:t>If the size of the input picture is 416X416, then the coarse, medium, and fine grid sizes are 13x13, 26x26, and 52x52 respectively. In this way, it is scaled by 32, 16 and 8 times in length and width respectively.</a:t>
            </a: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822C898-6FCE-4680-BC94-4A48442A7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91" y="2719654"/>
            <a:ext cx="10603889" cy="2571443"/>
          </a:xfrm>
          <a:prstGeom prst="rect">
            <a:avLst/>
          </a:prstGeom>
        </p:spPr>
      </p:pic>
    </p:spTree>
    <p:extLst>
      <p:ext uri="{BB962C8B-B14F-4D97-AF65-F5344CB8AC3E}">
        <p14:creationId xmlns:p14="http://schemas.microsoft.com/office/powerpoint/2010/main" val="1109411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A1412A-0953-4966-A561-CE3A90A87A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9573" y="823395"/>
            <a:ext cx="7132146" cy="3320014"/>
          </a:xfrm>
        </p:spPr>
      </p:pic>
      <p:sp>
        <p:nvSpPr>
          <p:cNvPr id="6" name="Rectangle: Diagonal Corners Snipped 5">
            <a:extLst>
              <a:ext uri="{FF2B5EF4-FFF2-40B4-BE49-F238E27FC236}">
                <a16:creationId xmlns:a16="http://schemas.microsoft.com/office/drawing/2014/main" id="{ABDAB44C-7900-4BD3-9876-ACE6FA581984}"/>
              </a:ext>
            </a:extLst>
          </p:cNvPr>
          <p:cNvSpPr/>
          <p:nvPr/>
        </p:nvSpPr>
        <p:spPr>
          <a:xfrm>
            <a:off x="526953" y="293998"/>
            <a:ext cx="2349489" cy="35929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003C7B21-C311-4F09-B829-E06B95A964B1}"/>
              </a:ext>
            </a:extLst>
          </p:cNvPr>
          <p:cNvSpPr/>
          <p:nvPr/>
        </p:nvSpPr>
        <p:spPr>
          <a:xfrm>
            <a:off x="526953" y="273592"/>
            <a:ext cx="2421112" cy="400110"/>
          </a:xfrm>
          <a:prstGeom prst="rect">
            <a:avLst/>
          </a:prstGeom>
        </p:spPr>
        <p:txBody>
          <a:bodyPr wrap="none">
            <a:spAutoFit/>
          </a:bodyPr>
          <a:lstStyle/>
          <a:p>
            <a:r>
              <a:rPr lang="en-IN" sz="2000" b="1" dirty="0">
                <a:solidFill>
                  <a:schemeClr val="bg1"/>
                </a:solidFill>
                <a:latin typeface="Segoe UI" panose="020B0502040204020203" pitchFamily="34" charset="0"/>
                <a:cs typeface="Segoe UI" panose="020B0502040204020203" pitchFamily="34" charset="0"/>
              </a:rPr>
              <a:t>Yolo V3 Workflow </a:t>
            </a:r>
          </a:p>
        </p:txBody>
      </p:sp>
      <p:sp>
        <p:nvSpPr>
          <p:cNvPr id="10" name="Rectangle 9">
            <a:extLst>
              <a:ext uri="{FF2B5EF4-FFF2-40B4-BE49-F238E27FC236}">
                <a16:creationId xmlns:a16="http://schemas.microsoft.com/office/drawing/2014/main" id="{877CCBC3-FBF6-419A-8753-CC93AA194752}"/>
              </a:ext>
            </a:extLst>
          </p:cNvPr>
          <p:cNvSpPr/>
          <p:nvPr/>
        </p:nvSpPr>
        <p:spPr>
          <a:xfrm>
            <a:off x="729573" y="4423023"/>
            <a:ext cx="11027618" cy="2339102"/>
          </a:xfrm>
          <a:prstGeom prst="rect">
            <a:avLst/>
          </a:prstGeom>
        </p:spPr>
        <p:txBody>
          <a:bodyPr wrap="square">
            <a:spAutoFit/>
          </a:bodyPr>
          <a:lstStyle/>
          <a:p>
            <a:r>
              <a:rPr lang="en-IN" sz="1600" b="1" dirty="0">
                <a:latin typeface="Segoe UI" panose="020B0502040204020203" pitchFamily="34" charset="0"/>
                <a:cs typeface="Segoe UI" panose="020B0502040204020203" pitchFamily="34" charset="0"/>
              </a:rPr>
              <a:t>Step 1:</a:t>
            </a:r>
            <a:r>
              <a:rPr lang="en-IN" sz="1600" dirty="0">
                <a:latin typeface="Segoe UI" panose="020B0502040204020203" pitchFamily="34" charset="0"/>
                <a:cs typeface="Segoe UI" panose="020B0502040204020203" pitchFamily="34" charset="0"/>
              </a:rPr>
              <a:t> The Input image is split into SxS Grids.</a:t>
            </a:r>
          </a:p>
          <a:p>
            <a:r>
              <a:rPr lang="en-IN" sz="1600" b="1" dirty="0">
                <a:latin typeface="Segoe UI" panose="020B0502040204020203" pitchFamily="34" charset="0"/>
                <a:cs typeface="Segoe UI" panose="020B0502040204020203" pitchFamily="34" charset="0"/>
              </a:rPr>
              <a:t>Step 2:</a:t>
            </a:r>
            <a:r>
              <a:rPr lang="en-IN" sz="1600" dirty="0">
                <a:latin typeface="Segoe UI" panose="020B0502040204020203" pitchFamily="34" charset="0"/>
                <a:cs typeface="Segoe UI" panose="020B0502040204020203" pitchFamily="34" charset="0"/>
              </a:rPr>
              <a:t> The input image goes through a CNN, resulting in a (SxS,5,85) dimensional output.</a:t>
            </a:r>
          </a:p>
          <a:p>
            <a:endParaRPr lang="en-IN" sz="1600" dirty="0">
              <a:latin typeface="Segoe UI" panose="020B0502040204020203" pitchFamily="34" charset="0"/>
              <a:cs typeface="Segoe UI" panose="020B0502040204020203" pitchFamily="34" charset="0"/>
            </a:endParaRPr>
          </a:p>
          <a:p>
            <a:r>
              <a:rPr lang="en-IN" sz="1600" dirty="0">
                <a:latin typeface="Segoe UI" panose="020B0502040204020203" pitchFamily="34" charset="0"/>
                <a:cs typeface="Segoe UI" panose="020B0502040204020203" pitchFamily="34" charset="0"/>
              </a:rPr>
              <a:t>YOLO also predicts </a:t>
            </a:r>
            <a:r>
              <a:rPr lang="en-IN" sz="1600" b="1" dirty="0">
                <a:solidFill>
                  <a:schemeClr val="tx1">
                    <a:lumMod val="65000"/>
                    <a:lumOff val="35000"/>
                  </a:schemeClr>
                </a:solidFill>
                <a:latin typeface="Segoe UI" panose="020B0502040204020203" pitchFamily="34" charset="0"/>
                <a:cs typeface="Segoe UI" panose="020B0502040204020203" pitchFamily="34" charset="0"/>
              </a:rPr>
              <a:t>confidence(C)</a:t>
            </a:r>
            <a:r>
              <a:rPr lang="en-IN" sz="1600" b="1" dirty="0">
                <a:latin typeface="Segoe UI" panose="020B0502040204020203" pitchFamily="34" charset="0"/>
                <a:cs typeface="Segoe UI" panose="020B0502040204020203" pitchFamily="34" charset="0"/>
              </a:rPr>
              <a:t> </a:t>
            </a:r>
            <a:r>
              <a:rPr lang="en-IN" sz="1600" dirty="0">
                <a:latin typeface="Segoe UI" panose="020B0502040204020203" pitchFamily="34" charset="0"/>
                <a:cs typeface="Segoe UI" panose="020B0502040204020203" pitchFamily="34" charset="0"/>
              </a:rPr>
              <a:t>for every bounding box showing information that this particular bounding box actually includes object, and probability of included object in bounding box being a particular class. </a:t>
            </a:r>
          </a:p>
          <a:p>
            <a:endParaRPr lang="en-IN" sz="1600" dirty="0">
              <a:latin typeface="Segoe UI" panose="020B0502040204020203" pitchFamily="34" charset="0"/>
              <a:cs typeface="Segoe UI" panose="020B0502040204020203" pitchFamily="34" charset="0"/>
            </a:endParaRPr>
          </a:p>
          <a:p>
            <a:r>
              <a:rPr lang="en-IN" sz="1600" dirty="0">
                <a:latin typeface="Segoe UI" panose="020B0502040204020203" pitchFamily="34" charset="0"/>
                <a:cs typeface="Segoe UI" panose="020B0502040204020203" pitchFamily="34" charset="0"/>
              </a:rPr>
              <a:t>85 = 5 + 80(P1-P80) where 5 is because (𝑝𝑐,𝑏𝑥,𝑏𝑦,𝑏ℎ,𝑏𝑤) has 5 numbers, and 80 is the number of classes we’d like to detect (These classes are from pretrained coco data set.)</a:t>
            </a:r>
          </a:p>
          <a:p>
            <a:endParaRPr lang="en-IN" dirty="0">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FA7206DB-A7BA-43E5-82FC-C8CB37621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019" y="950603"/>
            <a:ext cx="3371850" cy="2781300"/>
          </a:xfrm>
          <a:prstGeom prst="rect">
            <a:avLst/>
          </a:prstGeom>
        </p:spPr>
      </p:pic>
    </p:spTree>
    <p:extLst>
      <p:ext uri="{BB962C8B-B14F-4D97-AF65-F5344CB8AC3E}">
        <p14:creationId xmlns:p14="http://schemas.microsoft.com/office/powerpoint/2010/main" val="190088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ED9E35-B6B6-4B7C-81C0-B0677AA8BCCC}"/>
              </a:ext>
            </a:extLst>
          </p:cNvPr>
          <p:cNvSpPr/>
          <p:nvPr/>
        </p:nvSpPr>
        <p:spPr>
          <a:xfrm>
            <a:off x="430475" y="439144"/>
            <a:ext cx="11244376" cy="5262979"/>
          </a:xfrm>
          <a:prstGeom prst="rect">
            <a:avLst/>
          </a:prstGeom>
        </p:spPr>
        <p:txBody>
          <a:bodyPr wrap="square">
            <a:spAutoFit/>
          </a:bodyPr>
          <a:lstStyle/>
          <a:p>
            <a:r>
              <a:rPr lang="en-IN" sz="1600" b="1" dirty="0">
                <a:latin typeface="Segoe UI" panose="020B0502040204020203" pitchFamily="34" charset="0"/>
                <a:cs typeface="Segoe UI" panose="020B0502040204020203" pitchFamily="34" charset="0"/>
              </a:rPr>
              <a:t>Step 3: </a:t>
            </a:r>
            <a:r>
              <a:rPr lang="en-IN" sz="1600" dirty="0">
                <a:latin typeface="Segoe UI" panose="020B0502040204020203" pitchFamily="34" charset="0"/>
                <a:cs typeface="Segoe UI" panose="020B0502040204020203" pitchFamily="34" charset="0"/>
              </a:rPr>
              <a:t>We then select only few boxes based on:</a:t>
            </a:r>
            <a:br>
              <a:rPr lang="en-IN" sz="1600" dirty="0">
                <a:latin typeface="Segoe UI" panose="020B0502040204020203" pitchFamily="34" charset="0"/>
                <a:cs typeface="Segoe UI" panose="020B0502040204020203" pitchFamily="34" charset="0"/>
              </a:rPr>
            </a:br>
            <a:r>
              <a:rPr lang="en-IN" sz="1600" dirty="0">
                <a:latin typeface="Segoe UI" panose="020B0502040204020203" pitchFamily="34" charset="0"/>
                <a:cs typeface="Segoe UI" panose="020B0502040204020203" pitchFamily="34" charset="0"/>
              </a:rPr>
              <a:t>	1. Score-thresholding: throw away boxes that have detected a class with a score less than the threshold.</a:t>
            </a:r>
            <a:br>
              <a:rPr lang="en-IN" sz="1600" dirty="0">
                <a:latin typeface="Segoe UI" panose="020B0502040204020203" pitchFamily="34" charset="0"/>
                <a:cs typeface="Segoe UI" panose="020B0502040204020203" pitchFamily="34" charset="0"/>
              </a:rPr>
            </a:br>
            <a:r>
              <a:rPr lang="en-IN" sz="1600" dirty="0">
                <a:latin typeface="Segoe UI" panose="020B0502040204020203" pitchFamily="34" charset="0"/>
                <a:cs typeface="Segoe UI" panose="020B0502040204020203" pitchFamily="34" charset="0"/>
              </a:rPr>
              <a:t>	2. </a:t>
            </a:r>
            <a:r>
              <a:rPr lang="en-IN" sz="1600" b="1" dirty="0">
                <a:latin typeface="Segoe UI" panose="020B0502040204020203" pitchFamily="34" charset="0"/>
                <a:cs typeface="Segoe UI" panose="020B0502040204020203" pitchFamily="34" charset="0"/>
              </a:rPr>
              <a:t>Non-max suppression: </a:t>
            </a:r>
            <a:r>
              <a:rPr lang="en-IN" sz="1600" dirty="0">
                <a:latin typeface="Segoe UI" panose="020B0502040204020203" pitchFamily="34" charset="0"/>
                <a:cs typeface="Segoe UI" panose="020B0502040204020203" pitchFamily="34" charset="0"/>
              </a:rPr>
              <a:t>Compute the </a:t>
            </a:r>
            <a:r>
              <a:rPr lang="en-IN" sz="1600" b="1" dirty="0">
                <a:latin typeface="Segoe UI" panose="020B0502040204020203" pitchFamily="34" charset="0"/>
                <a:cs typeface="Segoe UI" panose="020B0502040204020203" pitchFamily="34" charset="0"/>
              </a:rPr>
              <a:t>Intersection over Union </a:t>
            </a:r>
            <a:r>
              <a:rPr lang="en-IN" sz="1600" dirty="0">
                <a:latin typeface="Segoe UI" panose="020B0502040204020203" pitchFamily="34" charset="0"/>
                <a:cs typeface="Segoe UI" panose="020B0502040204020203" pitchFamily="34" charset="0"/>
              </a:rPr>
              <a:t>and avoid selecting overlapping boxes.</a:t>
            </a: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endParaRPr lang="en-IN" sz="1600" b="1" dirty="0">
              <a:latin typeface="Segoe UI" panose="020B0502040204020203" pitchFamily="34" charset="0"/>
              <a:cs typeface="Segoe UI" panose="020B0502040204020203" pitchFamily="34" charset="0"/>
            </a:endParaRPr>
          </a:p>
          <a:p>
            <a:r>
              <a:rPr lang="en-IN" sz="1600" b="1" dirty="0">
                <a:latin typeface="Segoe UI" panose="020B0502040204020203" pitchFamily="34" charset="0"/>
                <a:cs typeface="Segoe UI" panose="020B0502040204020203" pitchFamily="34" charset="0"/>
              </a:rPr>
              <a:t>Step 4: </a:t>
            </a:r>
            <a:r>
              <a:rPr lang="en-IN" sz="1600" dirty="0">
                <a:latin typeface="Segoe UI" panose="020B0502040204020203" pitchFamily="34" charset="0"/>
                <a:cs typeface="Segoe UI" panose="020B0502040204020203" pitchFamily="34" charset="0"/>
              </a:rPr>
              <a:t>This gives us YOLO’s final output.</a:t>
            </a:r>
            <a:endParaRPr lang="en-IN" sz="1600" b="0" i="0" u="none" strike="noStrike" dirty="0">
              <a:effectLst/>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7F6F8FE7-B74F-4796-8E94-FFBEA7A63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173" y="1402098"/>
            <a:ext cx="7836682" cy="3610472"/>
          </a:xfrm>
          <a:prstGeom prst="rect">
            <a:avLst/>
          </a:prstGeom>
        </p:spPr>
      </p:pic>
    </p:spTree>
    <p:extLst>
      <p:ext uri="{BB962C8B-B14F-4D97-AF65-F5344CB8AC3E}">
        <p14:creationId xmlns:p14="http://schemas.microsoft.com/office/powerpoint/2010/main" val="149444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43126720-4350-4190-A748-881B33CCA390}"/>
              </a:ext>
            </a:extLst>
          </p:cNvPr>
          <p:cNvSpPr/>
          <p:nvPr/>
        </p:nvSpPr>
        <p:spPr>
          <a:xfrm>
            <a:off x="806058" y="732779"/>
            <a:ext cx="2509183" cy="35929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Content Placeholder 2">
            <a:extLst>
              <a:ext uri="{FF2B5EF4-FFF2-40B4-BE49-F238E27FC236}">
                <a16:creationId xmlns:a16="http://schemas.microsoft.com/office/drawing/2014/main" id="{4B6C7996-9D3E-4F38-95AB-B814BA462796}"/>
              </a:ext>
            </a:extLst>
          </p:cNvPr>
          <p:cNvSpPr>
            <a:spLocks noGrp="1"/>
          </p:cNvSpPr>
          <p:nvPr>
            <p:ph idx="1"/>
          </p:nvPr>
        </p:nvSpPr>
        <p:spPr>
          <a:xfrm>
            <a:off x="774640" y="700064"/>
            <a:ext cx="11034554" cy="5457872"/>
          </a:xfrm>
        </p:spPr>
        <p:txBody>
          <a:bodyPr>
            <a:normAutofit/>
          </a:bodyPr>
          <a:lstStyle/>
          <a:p>
            <a:pPr marL="0" indent="0">
              <a:buNone/>
            </a:pPr>
            <a:r>
              <a:rPr lang="en-IN" sz="2400" b="1" dirty="0">
                <a:solidFill>
                  <a:schemeClr val="bg1"/>
                </a:solidFill>
              </a:rPr>
              <a:t>Application Types </a:t>
            </a:r>
          </a:p>
          <a:p>
            <a:pPr marL="0" indent="0" fontAlgn="base">
              <a:buNone/>
            </a:pPr>
            <a:endParaRPr lang="en-IN" sz="1600" b="1" dirty="0">
              <a:latin typeface="Segoe UI" panose="020B0502040204020203" pitchFamily="34" charset="0"/>
              <a:cs typeface="Segoe UI" panose="020B0502040204020203" pitchFamily="34" charset="0"/>
            </a:endParaRPr>
          </a:p>
          <a:p>
            <a:pPr marL="0" indent="0" fontAlgn="base">
              <a:buNone/>
            </a:pPr>
            <a:r>
              <a:rPr lang="en-IN" sz="1600" b="1" dirty="0">
                <a:latin typeface="Segoe UI" panose="020B0502040204020203" pitchFamily="34" charset="0"/>
                <a:cs typeface="Segoe UI" panose="020B0502040204020203" pitchFamily="34" charset="0"/>
              </a:rPr>
              <a:t>Image classification:</a:t>
            </a:r>
            <a:r>
              <a:rPr lang="en-IN" sz="1600" dirty="0">
                <a:latin typeface="Segoe UI" panose="020B0502040204020203" pitchFamily="34" charset="0"/>
                <a:cs typeface="Segoe UI" panose="020B0502040204020203" pitchFamily="34" charset="0"/>
              </a:rPr>
              <a:t> aims at assigning an image to one of a number of different categories (e.g. car, dog, cat, human, etc.). essentially answering the question </a:t>
            </a:r>
            <a:r>
              <a:rPr lang="en-IN" sz="1600" i="1" dirty="0">
                <a:latin typeface="Segoe UI" panose="020B0502040204020203" pitchFamily="34" charset="0"/>
                <a:cs typeface="Segoe UI" panose="020B0502040204020203" pitchFamily="34" charset="0"/>
              </a:rPr>
              <a:t>“What is in this picture?”</a:t>
            </a:r>
            <a:r>
              <a:rPr lang="en-IN" sz="1600" dirty="0">
                <a:latin typeface="Segoe UI" panose="020B0502040204020203" pitchFamily="34" charset="0"/>
                <a:cs typeface="Segoe UI" panose="020B0502040204020203" pitchFamily="34" charset="0"/>
              </a:rPr>
              <a:t>. One image has only one category assigned to it. </a:t>
            </a:r>
          </a:p>
          <a:p>
            <a:pPr marL="0" indent="0" fontAlgn="base">
              <a:buNone/>
            </a:pPr>
            <a:r>
              <a:rPr lang="en-IN" sz="1600" b="1" dirty="0">
                <a:latin typeface="Segoe UI" panose="020B0502040204020203" pitchFamily="34" charset="0"/>
                <a:cs typeface="Segoe UI" panose="020B0502040204020203" pitchFamily="34" charset="0"/>
              </a:rPr>
              <a:t>Object localization:</a:t>
            </a:r>
            <a:r>
              <a:rPr lang="en-IN" sz="1600" dirty="0">
                <a:latin typeface="Segoe UI" panose="020B0502040204020203" pitchFamily="34" charset="0"/>
                <a:cs typeface="Segoe UI" panose="020B0502040204020203" pitchFamily="34" charset="0"/>
              </a:rPr>
              <a:t> Allows us to locate our object in the image, so our question changes to </a:t>
            </a:r>
            <a:r>
              <a:rPr lang="en-IN" sz="1600" i="1" dirty="0">
                <a:latin typeface="Segoe UI" panose="020B0502040204020203" pitchFamily="34" charset="0"/>
                <a:cs typeface="Segoe UI" panose="020B0502040204020203" pitchFamily="34" charset="0"/>
              </a:rPr>
              <a:t>“What is it and where it is?”</a:t>
            </a:r>
            <a:r>
              <a:rPr lang="en-IN" sz="1600" dirty="0">
                <a:latin typeface="Segoe UI" panose="020B0502040204020203" pitchFamily="34" charset="0"/>
                <a:cs typeface="Segoe UI" panose="020B0502040204020203" pitchFamily="34" charset="0"/>
              </a:rPr>
              <a:t>. </a:t>
            </a:r>
          </a:p>
          <a:p>
            <a:pPr marL="0" indent="0" fontAlgn="base">
              <a:buNone/>
            </a:pPr>
            <a:r>
              <a:rPr lang="en-IN" sz="1600" b="1" dirty="0">
                <a:latin typeface="Segoe UI" panose="020B0502040204020203" pitchFamily="34" charset="0"/>
                <a:cs typeface="Segoe UI" panose="020B0502040204020203" pitchFamily="34" charset="0"/>
              </a:rPr>
              <a:t>Object detection:</a:t>
            </a:r>
            <a:r>
              <a:rPr lang="en-IN" sz="1600" dirty="0">
                <a:latin typeface="Segoe UI" panose="020B0502040204020203" pitchFamily="34" charset="0"/>
                <a:cs typeface="Segoe UI" panose="020B0502040204020203" pitchFamily="34" charset="0"/>
              </a:rPr>
              <a:t> provides the tools for doing just that –  finding all the objects in an image and drawing the so-called </a:t>
            </a:r>
            <a:r>
              <a:rPr lang="en-IN" sz="1600" b="1" dirty="0">
                <a:latin typeface="Segoe UI" panose="020B0502040204020203" pitchFamily="34" charset="0"/>
                <a:cs typeface="Segoe UI" panose="020B0502040204020203" pitchFamily="34" charset="0"/>
              </a:rPr>
              <a:t>bounding boxes </a:t>
            </a:r>
            <a:r>
              <a:rPr lang="en-IN" sz="1600" dirty="0">
                <a:latin typeface="Segoe UI" panose="020B0502040204020203" pitchFamily="34" charset="0"/>
                <a:cs typeface="Segoe UI" panose="020B0502040204020203" pitchFamily="34" charset="0"/>
              </a:rPr>
              <a:t>around them. There are also some situations where we want to find exact boundaries of our objects in the process called </a:t>
            </a:r>
            <a:r>
              <a:rPr lang="en-IN" sz="1600" b="1" dirty="0">
                <a:latin typeface="Segoe UI" panose="020B0502040204020203" pitchFamily="34" charset="0"/>
                <a:cs typeface="Segoe UI" panose="020B0502040204020203" pitchFamily="34" charset="0"/>
              </a:rPr>
              <a:t>instance segmentation.</a:t>
            </a:r>
            <a:endParaRPr lang="en-IN" sz="1600"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C696428B-C08F-46D0-9BD9-19DF36E8D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63669"/>
            <a:ext cx="6096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616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ABDAB44C-7900-4BD3-9876-ACE6FA581984}"/>
              </a:ext>
            </a:extLst>
          </p:cNvPr>
          <p:cNvSpPr/>
          <p:nvPr/>
        </p:nvSpPr>
        <p:spPr>
          <a:xfrm>
            <a:off x="372973" y="499871"/>
            <a:ext cx="3861002" cy="359299"/>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003C7B21-C311-4F09-B829-E06B95A964B1}"/>
              </a:ext>
            </a:extLst>
          </p:cNvPr>
          <p:cNvSpPr/>
          <p:nvPr/>
        </p:nvSpPr>
        <p:spPr>
          <a:xfrm>
            <a:off x="372972" y="479466"/>
            <a:ext cx="4424377" cy="400110"/>
          </a:xfrm>
          <a:prstGeom prst="rect">
            <a:avLst/>
          </a:prstGeom>
        </p:spPr>
        <p:txBody>
          <a:bodyPr wrap="square">
            <a:spAutoFit/>
          </a:bodyPr>
          <a:lstStyle/>
          <a:p>
            <a:r>
              <a:rPr lang="en-IN" sz="2000" b="1" dirty="0">
                <a:solidFill>
                  <a:schemeClr val="bg1"/>
                </a:solidFill>
                <a:latin typeface="Segoe UI" panose="020B0502040204020203" pitchFamily="34" charset="0"/>
                <a:cs typeface="Segoe UI" panose="020B0502040204020203" pitchFamily="34" charset="0"/>
              </a:rPr>
              <a:t>Some Industrial Applications:</a:t>
            </a:r>
          </a:p>
        </p:txBody>
      </p:sp>
      <p:sp>
        <p:nvSpPr>
          <p:cNvPr id="3" name="Rectangle 2">
            <a:extLst>
              <a:ext uri="{FF2B5EF4-FFF2-40B4-BE49-F238E27FC236}">
                <a16:creationId xmlns:a16="http://schemas.microsoft.com/office/drawing/2014/main" id="{F753BCE7-B991-47B2-8925-DFE586C88CD0}"/>
              </a:ext>
            </a:extLst>
          </p:cNvPr>
          <p:cNvSpPr/>
          <p:nvPr/>
        </p:nvSpPr>
        <p:spPr>
          <a:xfrm>
            <a:off x="372972" y="1264565"/>
            <a:ext cx="11053694" cy="4031873"/>
          </a:xfrm>
          <a:prstGeom prst="rect">
            <a:avLst/>
          </a:prstGeom>
        </p:spPr>
        <p:txBody>
          <a:bodyPr wrap="square">
            <a:spAutoFit/>
          </a:bodyPr>
          <a:lstStyle/>
          <a:p>
            <a:pPr marL="342900" indent="-342900" fontAlgn="base">
              <a:buAutoNum type="arabicPeriod"/>
            </a:pPr>
            <a:r>
              <a:rPr lang="en-IN" sz="1600" b="1" dirty="0">
                <a:latin typeface="Segoe UI" panose="020B0502040204020203" pitchFamily="34" charset="0"/>
                <a:cs typeface="Segoe UI" panose="020B0502040204020203" pitchFamily="34" charset="0"/>
              </a:rPr>
              <a:t>Autonomous car driving </a:t>
            </a:r>
            <a:r>
              <a:rPr lang="en-IN" sz="1600" dirty="0">
                <a:latin typeface="Segoe UI" panose="020B0502040204020203" pitchFamily="34" charset="0"/>
                <a:cs typeface="Segoe UI" panose="020B0502040204020203" pitchFamily="34" charset="0"/>
              </a:rPr>
              <a:t>is becoming more and more popular. Car driving system processes images in and around the car in real time. By processing these images it can understand hurdles in its navigation track and avoid accidents.</a:t>
            </a:r>
          </a:p>
          <a:p>
            <a:pPr marL="342900" indent="-342900" fontAlgn="base">
              <a:buAutoNum type="arabicPeriod"/>
            </a:pPr>
            <a:endParaRPr lang="en-IN" sz="1600" dirty="0">
              <a:latin typeface="Segoe UI" panose="020B0502040204020203" pitchFamily="34" charset="0"/>
              <a:cs typeface="Segoe UI" panose="020B0502040204020203" pitchFamily="34" charset="0"/>
            </a:endParaRPr>
          </a:p>
          <a:p>
            <a:pPr marL="342900" indent="-342900" fontAlgn="base">
              <a:buAutoNum type="arabicPeriod"/>
            </a:pPr>
            <a:r>
              <a:rPr lang="en-IN" sz="1600" b="1" dirty="0">
                <a:latin typeface="Segoe UI" panose="020B0502040204020203" pitchFamily="34" charset="0"/>
                <a:cs typeface="Segoe UI" panose="020B0502040204020203" pitchFamily="34" charset="0"/>
              </a:rPr>
              <a:t>License Plate recognition: </a:t>
            </a:r>
            <a:r>
              <a:rPr lang="en-IN" sz="1600" dirty="0">
                <a:latin typeface="Segoe UI" panose="020B0502040204020203" pitchFamily="34" charset="0"/>
                <a:cs typeface="Segoe UI" panose="020B0502040204020203" pitchFamily="34" charset="0"/>
              </a:rPr>
              <a:t>Here techniques like OCR (optical character detection) is used to recognize characters in license plat and convert it to a text. This is useful on toll booth or unmanned speed deterrents on freeway.</a:t>
            </a:r>
          </a:p>
          <a:p>
            <a:pPr marL="342900" indent="-342900" fontAlgn="base">
              <a:buAutoNum type="arabicPeriod"/>
            </a:pPr>
            <a:endParaRPr lang="en-IN" sz="1600" dirty="0">
              <a:latin typeface="Segoe UI" panose="020B0502040204020203" pitchFamily="34" charset="0"/>
              <a:cs typeface="Segoe UI" panose="020B0502040204020203" pitchFamily="34" charset="0"/>
            </a:endParaRPr>
          </a:p>
          <a:p>
            <a:pPr marL="342900" indent="-342900" fontAlgn="base">
              <a:buAutoNum type="arabicPeriod"/>
            </a:pPr>
            <a:r>
              <a:rPr lang="en-IN" sz="1600" b="1" dirty="0">
                <a:latin typeface="Segoe UI" panose="020B0502040204020203" pitchFamily="34" charset="0"/>
                <a:cs typeface="Segoe UI" panose="020B0502040204020203" pitchFamily="34" charset="0"/>
              </a:rPr>
              <a:t>Face Detection and Recognition: </a:t>
            </a:r>
            <a:r>
              <a:rPr lang="en-IN" sz="1600" dirty="0">
                <a:latin typeface="Segoe UI" panose="020B0502040204020203" pitchFamily="34" charset="0"/>
                <a:cs typeface="Segoe UI" panose="020B0502040204020203" pitchFamily="34" charset="0"/>
              </a:rPr>
              <a:t>In computer vision application identifying a face and drawing rectangle around it is crucial to understand if image contains image and if it does, who is that person. Once you understand fundamentals of drawing and image manipulation, you have a head start.</a:t>
            </a:r>
          </a:p>
          <a:p>
            <a:pPr marL="342900" indent="-342900" fontAlgn="base">
              <a:buAutoNum type="arabicPeriod"/>
            </a:pPr>
            <a:endParaRPr lang="en-IN" sz="1600" dirty="0">
              <a:latin typeface="Segoe UI" panose="020B0502040204020203" pitchFamily="34" charset="0"/>
              <a:cs typeface="Segoe UI" panose="020B0502040204020203" pitchFamily="34" charset="0"/>
            </a:endParaRPr>
          </a:p>
          <a:p>
            <a:pPr marL="342900" indent="-342900" fontAlgn="base">
              <a:buAutoNum type="arabicPeriod"/>
            </a:pPr>
            <a:r>
              <a:rPr lang="en-IN" sz="1600" b="1" dirty="0">
                <a:latin typeface="Segoe UI" panose="020B0502040204020203" pitchFamily="34" charset="0"/>
                <a:cs typeface="Segoe UI" panose="020B0502040204020203" pitchFamily="34" charset="0"/>
              </a:rPr>
              <a:t>Medical/Biological </a:t>
            </a:r>
            <a:r>
              <a:rPr lang="en-IN" sz="1600" dirty="0">
                <a:latin typeface="Segoe UI" panose="020B0502040204020203" pitchFamily="34" charset="0"/>
                <a:cs typeface="Segoe UI" panose="020B0502040204020203" pitchFamily="34" charset="0"/>
              </a:rPr>
              <a:t>image processing for HRA (e.g., interpretation of X-ray images, blood/cellular microscope images, cancer prediction).</a:t>
            </a:r>
          </a:p>
          <a:p>
            <a:pPr marL="342900" indent="-342900" fontAlgn="base">
              <a:buAutoNum type="arabicPeriod"/>
            </a:pPr>
            <a:endParaRPr lang="en-IN" sz="1600" dirty="0">
              <a:latin typeface="Segoe UI" panose="020B0502040204020203" pitchFamily="34" charset="0"/>
              <a:cs typeface="Segoe UI" panose="020B0502040204020203" pitchFamily="34" charset="0"/>
            </a:endParaRPr>
          </a:p>
          <a:p>
            <a:pPr marL="342900" indent="-342900" fontAlgn="base">
              <a:buAutoNum type="arabicPeriod"/>
            </a:pPr>
            <a:r>
              <a:rPr lang="en-IN" sz="1600" b="1" dirty="0">
                <a:latin typeface="Segoe UI" panose="020B0502040204020203" pitchFamily="34" charset="0"/>
                <a:cs typeface="Segoe UI" panose="020B0502040204020203" pitchFamily="34" charset="0"/>
              </a:rPr>
              <a:t>Manufacturing Industries</a:t>
            </a:r>
            <a:r>
              <a:rPr lang="en-IN" sz="1600" dirty="0">
                <a:latin typeface="Segoe UI" panose="020B0502040204020203" pitchFamily="34" charset="0"/>
                <a:cs typeface="Segoe UI" panose="020B0502040204020203" pitchFamily="34" charset="0"/>
              </a:rPr>
              <a:t>, machine is used for detection, counting, and measuring in order to help automate the process.</a:t>
            </a:r>
          </a:p>
          <a:p>
            <a:pPr marL="342900" indent="-342900" fontAlgn="base">
              <a:buAutoNum type="arabicPeriod"/>
            </a:pPr>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644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B3E56F-4EF0-4260-BD11-2CB6427CA00B}"/>
              </a:ext>
            </a:extLst>
          </p:cNvPr>
          <p:cNvSpPr/>
          <p:nvPr/>
        </p:nvSpPr>
        <p:spPr>
          <a:xfrm>
            <a:off x="-52004" y="-73672"/>
            <a:ext cx="12316231" cy="7011845"/>
          </a:xfrm>
          <a:prstGeom prst="rect">
            <a:avLst/>
          </a:prstGeom>
          <a:solidFill>
            <a:srgbClr val="01A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Content Placeholder 4">
            <a:extLst>
              <a:ext uri="{FF2B5EF4-FFF2-40B4-BE49-F238E27FC236}">
                <a16:creationId xmlns:a16="http://schemas.microsoft.com/office/drawing/2014/main" id="{D8E29E74-F6BE-4044-B0F8-DACF785212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7548" y="567723"/>
            <a:ext cx="7444317" cy="5583238"/>
          </a:xfrm>
        </p:spPr>
      </p:pic>
    </p:spTree>
    <p:extLst>
      <p:ext uri="{BB962C8B-B14F-4D97-AF65-F5344CB8AC3E}">
        <p14:creationId xmlns:p14="http://schemas.microsoft.com/office/powerpoint/2010/main" val="5469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Diagonal Corners Snipped 7">
            <a:extLst>
              <a:ext uri="{FF2B5EF4-FFF2-40B4-BE49-F238E27FC236}">
                <a16:creationId xmlns:a16="http://schemas.microsoft.com/office/drawing/2014/main" id="{8C2FB1F0-B289-4ADB-AC18-5E7073BC5F21}"/>
              </a:ext>
            </a:extLst>
          </p:cNvPr>
          <p:cNvSpPr/>
          <p:nvPr/>
        </p:nvSpPr>
        <p:spPr>
          <a:xfrm>
            <a:off x="484824" y="265741"/>
            <a:ext cx="4465465" cy="407842"/>
          </a:xfrm>
          <a:prstGeom prst="snip2Diag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D9FDF7D4-593A-4BE7-AE6F-D56FB7D58E76}"/>
              </a:ext>
            </a:extLst>
          </p:cNvPr>
          <p:cNvSpPr>
            <a:spLocks noGrp="1"/>
          </p:cNvSpPr>
          <p:nvPr>
            <p:ph type="ctrTitle"/>
          </p:nvPr>
        </p:nvSpPr>
        <p:spPr>
          <a:xfrm>
            <a:off x="-91009" y="342358"/>
            <a:ext cx="5617129" cy="934336"/>
          </a:xfrm>
        </p:spPr>
        <p:txBody>
          <a:bodyPr>
            <a:normAutofit fontScale="90000"/>
          </a:bodyPr>
          <a:lstStyle/>
          <a:p>
            <a:r>
              <a:rPr lang="en-IN" sz="2200" b="1" dirty="0">
                <a:solidFill>
                  <a:schemeClr val="bg1"/>
                </a:solidFill>
                <a:latin typeface="Segoe UI" panose="020B0502040204020203" pitchFamily="34" charset="0"/>
                <a:cs typeface="Segoe UI" panose="020B0502040204020203" pitchFamily="34" charset="0"/>
              </a:rPr>
              <a:t>Machine Learning vs Deep learning</a:t>
            </a:r>
            <a:br>
              <a:rPr lang="en-IN" sz="2400" dirty="0"/>
            </a:br>
            <a:r>
              <a:rPr lang="en-IN" sz="2400" b="1" dirty="0">
                <a:solidFill>
                  <a:schemeClr val="bg1"/>
                </a:solidFill>
                <a:latin typeface="Segoe UI" panose="020B0502040204020203" pitchFamily="34" charset="0"/>
                <a:cs typeface="Segoe UI" panose="020B0502040204020203" pitchFamily="34" charset="0"/>
              </a:rPr>
              <a:t>:</a:t>
            </a:r>
            <a:br>
              <a:rPr lang="en-IN" sz="2400" b="1" dirty="0">
                <a:solidFill>
                  <a:schemeClr val="bg1"/>
                </a:solidFill>
                <a:latin typeface="Segoe UI" panose="020B0502040204020203" pitchFamily="34" charset="0"/>
                <a:cs typeface="Segoe UI" panose="020B0502040204020203" pitchFamily="34" charset="0"/>
              </a:rPr>
            </a:br>
            <a:endParaRPr lang="en-IN" sz="2400" b="1"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CC79EA65-F84A-4E3C-80C3-962A8C9F003C}"/>
              </a:ext>
            </a:extLst>
          </p:cNvPr>
          <p:cNvSpPr txBox="1"/>
          <p:nvPr/>
        </p:nvSpPr>
        <p:spPr>
          <a:xfrm>
            <a:off x="10240412" y="6440238"/>
            <a:ext cx="1867803" cy="369332"/>
          </a:xfrm>
          <a:prstGeom prst="rect">
            <a:avLst/>
          </a:prstGeom>
          <a:noFill/>
        </p:spPr>
        <p:txBody>
          <a:bodyPr wrap="square" rtlCol="0">
            <a:spAutoFit/>
          </a:bodyPr>
          <a:lstStyle/>
          <a:p>
            <a:r>
              <a:rPr lang="en-IN" dirty="0">
                <a:solidFill>
                  <a:schemeClr val="bg1"/>
                </a:solidFill>
              </a:rPr>
              <a:t>Navin Prasad S.V</a:t>
            </a:r>
          </a:p>
        </p:txBody>
      </p:sp>
      <p:sp>
        <p:nvSpPr>
          <p:cNvPr id="4" name="Rectangle 3">
            <a:extLst>
              <a:ext uri="{FF2B5EF4-FFF2-40B4-BE49-F238E27FC236}">
                <a16:creationId xmlns:a16="http://schemas.microsoft.com/office/drawing/2014/main" id="{F8F5FF5E-82D2-4732-B9DE-3024B2237AAB}"/>
              </a:ext>
            </a:extLst>
          </p:cNvPr>
          <p:cNvSpPr/>
          <p:nvPr/>
        </p:nvSpPr>
        <p:spPr>
          <a:xfrm>
            <a:off x="747916" y="5183868"/>
            <a:ext cx="11169620" cy="1323439"/>
          </a:xfrm>
          <a:prstGeom prst="rect">
            <a:avLst/>
          </a:prstGeom>
        </p:spPr>
        <p:txBody>
          <a:bodyPr wrap="square">
            <a:spAutoFit/>
          </a:bodyPr>
          <a:lstStyle/>
          <a:p>
            <a:r>
              <a:rPr lang="en-IN" sz="1600" dirty="0">
                <a:latin typeface="Segoe UI" panose="020B0502040204020203" pitchFamily="34" charset="0"/>
                <a:cs typeface="Segoe UI" panose="020B0502040204020203" pitchFamily="34" charset="0"/>
              </a:rPr>
              <a:t>The most important difference between deep learning and traditional machine learning is its performance as the scale of data increases. </a:t>
            </a:r>
          </a:p>
          <a:p>
            <a:r>
              <a:rPr lang="en-IN" sz="1600" dirty="0">
                <a:latin typeface="Segoe UI" panose="020B0502040204020203" pitchFamily="34" charset="0"/>
                <a:cs typeface="Segoe UI" panose="020B0502040204020203" pitchFamily="34" charset="0"/>
              </a:rPr>
              <a:t>When the data is small, deep learning algorithms don’t perform that well. This is because deep learning algorithms need a large amount of data to understand it perfectly. On the other hand, traditional machine learning algorithms with their handcrafted rules prevail in this scenario. Below image summarizes this fact.</a:t>
            </a:r>
          </a:p>
        </p:txBody>
      </p:sp>
      <p:pic>
        <p:nvPicPr>
          <p:cNvPr id="1026" name="Picture 2">
            <a:extLst>
              <a:ext uri="{FF2B5EF4-FFF2-40B4-BE49-F238E27FC236}">
                <a16:creationId xmlns:a16="http://schemas.microsoft.com/office/drawing/2014/main" id="{B8C3828A-C75B-4C5B-B7C7-20B2D5960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421" y="1001073"/>
            <a:ext cx="5281457" cy="376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24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72BB72-6D73-47FD-A4C4-3D91DA0B0A60}"/>
              </a:ext>
            </a:extLst>
          </p:cNvPr>
          <p:cNvSpPr/>
          <p:nvPr/>
        </p:nvSpPr>
        <p:spPr>
          <a:xfrm>
            <a:off x="0" y="0"/>
            <a:ext cx="12192000" cy="6890502"/>
          </a:xfrm>
          <a:prstGeom prst="rect">
            <a:avLst/>
          </a:prstGeom>
          <a:solidFill>
            <a:srgbClr val="001A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1F547A2-BDC7-43C6-A775-3632ED466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762" y="417762"/>
            <a:ext cx="10468461" cy="6281077"/>
          </a:xfrm>
          <a:prstGeom prst="rect">
            <a:avLst/>
          </a:prstGeom>
        </p:spPr>
      </p:pic>
      <p:sp>
        <p:nvSpPr>
          <p:cNvPr id="2" name="Title 1">
            <a:extLst>
              <a:ext uri="{FF2B5EF4-FFF2-40B4-BE49-F238E27FC236}">
                <a16:creationId xmlns:a16="http://schemas.microsoft.com/office/drawing/2014/main" id="{D9FDF7D4-593A-4BE7-AE6F-D56FB7D58E76}"/>
              </a:ext>
            </a:extLst>
          </p:cNvPr>
          <p:cNvSpPr>
            <a:spLocks noGrp="1"/>
          </p:cNvSpPr>
          <p:nvPr>
            <p:ph type="ctrTitle"/>
          </p:nvPr>
        </p:nvSpPr>
        <p:spPr>
          <a:xfrm>
            <a:off x="2790869" y="274730"/>
            <a:ext cx="6747493" cy="1041270"/>
          </a:xfrm>
        </p:spPr>
        <p:txBody>
          <a:bodyPr>
            <a:normAutofit fontScale="90000"/>
          </a:bodyPr>
          <a:lstStyle/>
          <a:p>
            <a:pPr algn="ctr"/>
            <a:r>
              <a:rPr lang="en-IN" sz="4000" b="1" dirty="0">
                <a:solidFill>
                  <a:schemeClr val="bg1"/>
                </a:solidFill>
                <a:latin typeface="Segoe UI" panose="020B0502040204020203" pitchFamily="34" charset="0"/>
                <a:cs typeface="Segoe UI" panose="020B0502040204020203" pitchFamily="34" charset="0"/>
              </a:rPr>
              <a:t>Neural Network</a:t>
            </a:r>
            <a:br>
              <a:rPr lang="en-IN" sz="4000" b="1" dirty="0">
                <a:solidFill>
                  <a:schemeClr val="bg1"/>
                </a:solidFill>
                <a:latin typeface="Segoe UI" panose="020B0502040204020203" pitchFamily="34" charset="0"/>
                <a:cs typeface="Segoe UI" panose="020B0502040204020203" pitchFamily="34" charset="0"/>
              </a:rPr>
            </a:br>
            <a:endParaRPr lang="en-IN" sz="4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60248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B8C62D2D-CE8E-4748-A582-3002073FEE2B}"/>
              </a:ext>
            </a:extLst>
          </p:cNvPr>
          <p:cNvSpPr/>
          <p:nvPr/>
        </p:nvSpPr>
        <p:spPr>
          <a:xfrm>
            <a:off x="472368" y="429236"/>
            <a:ext cx="2569854" cy="407842"/>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BDF60EB3-6CB5-488F-8C91-CD3FED3D00CE}"/>
              </a:ext>
            </a:extLst>
          </p:cNvPr>
          <p:cNvPicPr>
            <a:picLocks noChangeAspect="1"/>
          </p:cNvPicPr>
          <p:nvPr/>
        </p:nvPicPr>
        <p:blipFill>
          <a:blip r:embed="rId2"/>
          <a:stretch>
            <a:fillRect/>
          </a:stretch>
        </p:blipFill>
        <p:spPr>
          <a:xfrm>
            <a:off x="6261314" y="3380980"/>
            <a:ext cx="4789626" cy="2718994"/>
          </a:xfrm>
          <a:prstGeom prst="rect">
            <a:avLst/>
          </a:prstGeom>
        </p:spPr>
      </p:pic>
      <p:pic>
        <p:nvPicPr>
          <p:cNvPr id="6" name="Picture 5">
            <a:extLst>
              <a:ext uri="{FF2B5EF4-FFF2-40B4-BE49-F238E27FC236}">
                <a16:creationId xmlns:a16="http://schemas.microsoft.com/office/drawing/2014/main" id="{3A60E6DD-E162-4664-9045-AA4EBD1012C2}"/>
              </a:ext>
            </a:extLst>
          </p:cNvPr>
          <p:cNvPicPr>
            <a:picLocks noChangeAspect="1"/>
          </p:cNvPicPr>
          <p:nvPr/>
        </p:nvPicPr>
        <p:blipFill>
          <a:blip r:embed="rId3"/>
          <a:stretch>
            <a:fillRect/>
          </a:stretch>
        </p:blipFill>
        <p:spPr>
          <a:xfrm>
            <a:off x="628379" y="3627998"/>
            <a:ext cx="5632935" cy="2392924"/>
          </a:xfrm>
          <a:prstGeom prst="rect">
            <a:avLst/>
          </a:prstGeom>
        </p:spPr>
      </p:pic>
      <p:sp>
        <p:nvSpPr>
          <p:cNvPr id="10" name="Rectangle 9">
            <a:extLst>
              <a:ext uri="{FF2B5EF4-FFF2-40B4-BE49-F238E27FC236}">
                <a16:creationId xmlns:a16="http://schemas.microsoft.com/office/drawing/2014/main" id="{1A056CD7-E5D4-4C64-815A-7A41961B2DF3}"/>
              </a:ext>
            </a:extLst>
          </p:cNvPr>
          <p:cNvSpPr/>
          <p:nvPr/>
        </p:nvSpPr>
        <p:spPr>
          <a:xfrm>
            <a:off x="628379" y="429236"/>
            <a:ext cx="11375829" cy="2800767"/>
          </a:xfrm>
          <a:prstGeom prst="rect">
            <a:avLst/>
          </a:prstGeom>
        </p:spPr>
        <p:txBody>
          <a:bodyPr wrap="square">
            <a:spAutoFit/>
          </a:bodyPr>
          <a:lstStyle/>
          <a:p>
            <a:r>
              <a:rPr lang="en-IN" sz="2000" b="1" dirty="0">
                <a:solidFill>
                  <a:schemeClr val="bg1"/>
                </a:solidFill>
                <a:latin typeface="Segoe UI" panose="020B0502040204020203" pitchFamily="34" charset="0"/>
                <a:cs typeface="Segoe UI" panose="020B0502040204020203" pitchFamily="34" charset="0"/>
              </a:rPr>
              <a:t>Neural Network:</a:t>
            </a:r>
          </a:p>
          <a:p>
            <a:endParaRPr lang="en-IN" sz="2400" dirty="0">
              <a:latin typeface="Segoe UI" panose="020B0502040204020203" pitchFamily="34" charset="0"/>
              <a:cs typeface="Segoe UI" panose="020B0502040204020203" pitchFamily="34" charset="0"/>
            </a:endParaRPr>
          </a:p>
          <a:p>
            <a:r>
              <a:rPr lang="en-IN" sz="1600" b="1" dirty="0">
                <a:solidFill>
                  <a:schemeClr val="tx1">
                    <a:lumMod val="65000"/>
                    <a:lumOff val="35000"/>
                  </a:schemeClr>
                </a:solidFill>
                <a:latin typeface="Segoe UI" panose="020B0502040204020203" pitchFamily="34" charset="0"/>
                <a:cs typeface="Segoe UI" panose="020B0502040204020203" pitchFamily="34" charset="0"/>
              </a:rPr>
              <a:t>Biological Neuron:</a:t>
            </a:r>
            <a:r>
              <a:rPr lang="en-IN" sz="1600" dirty="0">
                <a:solidFill>
                  <a:schemeClr val="tx1">
                    <a:lumMod val="65000"/>
                    <a:lumOff val="35000"/>
                  </a:schemeClr>
                </a:solidFill>
                <a:latin typeface="Segoe UI" panose="020B0502040204020203" pitchFamily="34" charset="0"/>
                <a:cs typeface="Segoe UI" panose="020B0502040204020203" pitchFamily="34" charset="0"/>
              </a:rPr>
              <a:t> </a:t>
            </a:r>
            <a:r>
              <a:rPr lang="en-IN" sz="1600" dirty="0">
                <a:latin typeface="Segoe UI" panose="020B0502040204020203" pitchFamily="34" charset="0"/>
                <a:cs typeface="Segoe UI" panose="020B0502040204020203" pitchFamily="34" charset="0"/>
              </a:rPr>
              <a:t>Basic computational unit of the Brain. Interconnect to form a web (brain).</a:t>
            </a:r>
          </a:p>
          <a:p>
            <a:pPr lvl="1"/>
            <a:r>
              <a:rPr lang="en-IN" sz="1600" dirty="0">
                <a:latin typeface="Segoe UI" panose="020B0502040204020203" pitchFamily="34" charset="0"/>
                <a:cs typeface="Segoe UI" panose="020B0502040204020203" pitchFamily="34" charset="0"/>
              </a:rPr>
              <a:t>• Each neuron receives input signals from its dendrites</a:t>
            </a:r>
          </a:p>
          <a:p>
            <a:pPr lvl="1"/>
            <a:r>
              <a:rPr lang="en-IN" sz="1600" dirty="0">
                <a:latin typeface="Segoe UI" panose="020B0502040204020203" pitchFamily="34" charset="0"/>
                <a:cs typeface="Segoe UI" panose="020B0502040204020203" pitchFamily="34" charset="0"/>
              </a:rPr>
              <a:t>• Input signals interact multiplicatively (w0x0) with dendrites.</a:t>
            </a:r>
          </a:p>
          <a:p>
            <a:pPr lvl="1"/>
            <a:r>
              <a:rPr lang="en-IN" sz="1600" dirty="0">
                <a:latin typeface="Segoe UI" panose="020B0502040204020203" pitchFamily="34" charset="0"/>
                <a:cs typeface="Segoe UI" panose="020B0502040204020203" pitchFamily="34" charset="0"/>
              </a:rPr>
              <a:t>• Produces output signals along its axon.</a:t>
            </a:r>
          </a:p>
          <a:p>
            <a:pPr lvl="1"/>
            <a:r>
              <a:rPr lang="en-IN" sz="1600" dirty="0">
                <a:latin typeface="Segoe UI" panose="020B0502040204020203" pitchFamily="34" charset="0"/>
                <a:cs typeface="Segoe UI" panose="020B0502040204020203" pitchFamily="34" charset="0"/>
              </a:rPr>
              <a:t>• Axon branches out and connects via synapses to dendrites of other neurons</a:t>
            </a:r>
          </a:p>
          <a:p>
            <a:pPr lvl="1"/>
            <a:endParaRPr lang="en-IN" sz="1600" dirty="0">
              <a:latin typeface="Segoe UI" panose="020B0502040204020203" pitchFamily="34" charset="0"/>
              <a:cs typeface="Segoe UI" panose="020B0502040204020203" pitchFamily="34" charset="0"/>
            </a:endParaRPr>
          </a:p>
          <a:p>
            <a:r>
              <a:rPr lang="en-IN" sz="1600" b="1" dirty="0">
                <a:solidFill>
                  <a:schemeClr val="tx1">
                    <a:lumMod val="65000"/>
                    <a:lumOff val="35000"/>
                  </a:schemeClr>
                </a:solidFill>
                <a:latin typeface="Segoe UI" panose="020B0502040204020203" pitchFamily="34" charset="0"/>
                <a:cs typeface="Segoe UI" panose="020B0502040204020203" pitchFamily="34" charset="0"/>
              </a:rPr>
              <a:t>Artificial (Computational) Neuron:</a:t>
            </a:r>
          </a:p>
          <a:p>
            <a:pPr lvl="1"/>
            <a:r>
              <a:rPr lang="en-IN" sz="1600" dirty="0">
                <a:latin typeface="Segoe UI" panose="020B0502040204020203" pitchFamily="34" charset="0"/>
                <a:cs typeface="Segoe UI" panose="020B0502040204020203" pitchFamily="34" charset="0"/>
              </a:rPr>
              <a:t>• Input, Weights, Sum, Threshold</a:t>
            </a:r>
          </a:p>
        </p:txBody>
      </p:sp>
      <p:sp>
        <p:nvSpPr>
          <p:cNvPr id="2" name="TextBox 1">
            <a:extLst>
              <a:ext uri="{FF2B5EF4-FFF2-40B4-BE49-F238E27FC236}">
                <a16:creationId xmlns:a16="http://schemas.microsoft.com/office/drawing/2014/main" id="{8C36789E-7F64-48C8-90B3-6DA2F581729A}"/>
              </a:ext>
            </a:extLst>
          </p:cNvPr>
          <p:cNvSpPr txBox="1"/>
          <p:nvPr/>
        </p:nvSpPr>
        <p:spPr>
          <a:xfrm>
            <a:off x="2348839" y="6158116"/>
            <a:ext cx="2305500" cy="369332"/>
          </a:xfrm>
          <a:prstGeom prst="rect">
            <a:avLst/>
          </a:prstGeom>
          <a:noFill/>
        </p:spPr>
        <p:txBody>
          <a:bodyPr wrap="square" rtlCol="0">
            <a:spAutoFit/>
          </a:bodyPr>
          <a:lstStyle/>
          <a:p>
            <a:r>
              <a:rPr lang="en-IN" b="1" dirty="0">
                <a:solidFill>
                  <a:schemeClr val="tx1">
                    <a:lumMod val="65000"/>
                    <a:lumOff val="35000"/>
                  </a:schemeClr>
                </a:solidFill>
                <a:latin typeface="Segoe UI" panose="020B0502040204020203" pitchFamily="34" charset="0"/>
                <a:cs typeface="Segoe UI" panose="020B0502040204020203" pitchFamily="34" charset="0"/>
              </a:rPr>
              <a:t>Biological Neuron</a:t>
            </a:r>
            <a:endParaRPr lang="en-IN" dirty="0"/>
          </a:p>
        </p:txBody>
      </p:sp>
      <p:sp>
        <p:nvSpPr>
          <p:cNvPr id="7" name="TextBox 6">
            <a:extLst>
              <a:ext uri="{FF2B5EF4-FFF2-40B4-BE49-F238E27FC236}">
                <a16:creationId xmlns:a16="http://schemas.microsoft.com/office/drawing/2014/main" id="{00B52D84-17DD-4163-8ACB-5BEE660257E4}"/>
              </a:ext>
            </a:extLst>
          </p:cNvPr>
          <p:cNvSpPr txBox="1"/>
          <p:nvPr/>
        </p:nvSpPr>
        <p:spPr>
          <a:xfrm>
            <a:off x="8077923" y="6099974"/>
            <a:ext cx="2036815" cy="369332"/>
          </a:xfrm>
          <a:prstGeom prst="rect">
            <a:avLst/>
          </a:prstGeom>
          <a:noFill/>
        </p:spPr>
        <p:txBody>
          <a:bodyPr wrap="square" rtlCol="0">
            <a:spAutoFit/>
          </a:bodyPr>
          <a:lstStyle/>
          <a:p>
            <a:r>
              <a:rPr lang="en-IN" b="1" dirty="0">
                <a:solidFill>
                  <a:schemeClr val="tx1">
                    <a:lumMod val="65000"/>
                    <a:lumOff val="35000"/>
                  </a:schemeClr>
                </a:solidFill>
                <a:latin typeface="Segoe UI" panose="020B0502040204020203" pitchFamily="34" charset="0"/>
                <a:cs typeface="Segoe UI" panose="020B0502040204020203" pitchFamily="34" charset="0"/>
              </a:rPr>
              <a:t>Artificial Neuron</a:t>
            </a:r>
            <a:endParaRPr lang="en-IN" dirty="0"/>
          </a:p>
        </p:txBody>
      </p:sp>
    </p:spTree>
    <p:extLst>
      <p:ext uri="{BB962C8B-B14F-4D97-AF65-F5344CB8AC3E}">
        <p14:creationId xmlns:p14="http://schemas.microsoft.com/office/powerpoint/2010/main" val="164758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CEC5B4F3-BF7E-4005-A290-99C8DE8DB333}"/>
              </a:ext>
            </a:extLst>
          </p:cNvPr>
          <p:cNvSpPr/>
          <p:nvPr/>
        </p:nvSpPr>
        <p:spPr>
          <a:xfrm>
            <a:off x="608118" y="609562"/>
            <a:ext cx="3504515" cy="36551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itle 4">
            <a:extLst>
              <a:ext uri="{FF2B5EF4-FFF2-40B4-BE49-F238E27FC236}">
                <a16:creationId xmlns:a16="http://schemas.microsoft.com/office/drawing/2014/main" id="{653F6C5D-1D81-4C45-B88D-AA29EFA32276}"/>
              </a:ext>
            </a:extLst>
          </p:cNvPr>
          <p:cNvSpPr>
            <a:spLocks noGrp="1"/>
          </p:cNvSpPr>
          <p:nvPr>
            <p:ph type="ctrTitle"/>
          </p:nvPr>
        </p:nvSpPr>
        <p:spPr>
          <a:xfrm>
            <a:off x="608119" y="492396"/>
            <a:ext cx="10972801" cy="1597978"/>
          </a:xfrm>
        </p:spPr>
        <p:txBody>
          <a:bodyPr>
            <a:normAutofit/>
          </a:bodyPr>
          <a:lstStyle/>
          <a:p>
            <a:pPr algn="l"/>
            <a:r>
              <a:rPr lang="en-IN" sz="2000" b="1" dirty="0">
                <a:solidFill>
                  <a:schemeClr val="bg1"/>
                </a:solidFill>
                <a:latin typeface="Segoe UI" panose="020B0502040204020203" pitchFamily="34" charset="0"/>
                <a:cs typeface="Segoe UI" panose="020B0502040204020203" pitchFamily="34" charset="0"/>
              </a:rPr>
              <a:t>Neural Network - Abstract:</a:t>
            </a:r>
            <a:br>
              <a:rPr lang="en-IN" sz="2400" b="1" dirty="0">
                <a:latin typeface="Segoe UI" panose="020B0502040204020203" pitchFamily="34" charset="0"/>
                <a:cs typeface="Segoe UI" panose="020B0502040204020203" pitchFamily="34" charset="0"/>
              </a:rPr>
            </a:br>
            <a:br>
              <a:rPr lang="en-IN" sz="2400" dirty="0">
                <a:latin typeface="Segoe UI" panose="020B0502040204020203" pitchFamily="34" charset="0"/>
                <a:cs typeface="Segoe UI" panose="020B0502040204020203" pitchFamily="34" charset="0"/>
              </a:rPr>
            </a:br>
            <a:r>
              <a:rPr lang="en-IN" sz="1600" dirty="0">
                <a:latin typeface="Segoe UI" panose="020B0502040204020203" pitchFamily="34" charset="0"/>
                <a:cs typeface="Segoe UI" panose="020B0502040204020203" pitchFamily="34" charset="0"/>
              </a:rPr>
              <a:t>Neural network is a place where multiple layers of neurons are trained on a single problem statement to gain a better prediction result.</a:t>
            </a:r>
            <a:br>
              <a:rPr lang="en-IN" sz="2400" dirty="0"/>
            </a:br>
            <a:endParaRPr lang="en-IN" sz="2400" dirty="0"/>
          </a:p>
        </p:txBody>
      </p:sp>
      <p:pic>
        <p:nvPicPr>
          <p:cNvPr id="7" name="Picture 6">
            <a:extLst>
              <a:ext uri="{FF2B5EF4-FFF2-40B4-BE49-F238E27FC236}">
                <a16:creationId xmlns:a16="http://schemas.microsoft.com/office/drawing/2014/main" id="{C4FD2DFB-FD96-46C2-87F8-756AB59C0AFE}"/>
              </a:ext>
            </a:extLst>
          </p:cNvPr>
          <p:cNvPicPr>
            <a:picLocks noChangeAspect="1"/>
          </p:cNvPicPr>
          <p:nvPr/>
        </p:nvPicPr>
        <p:blipFill>
          <a:blip r:embed="rId2"/>
          <a:stretch>
            <a:fillRect/>
          </a:stretch>
        </p:blipFill>
        <p:spPr>
          <a:xfrm>
            <a:off x="1058020" y="2122350"/>
            <a:ext cx="4058575" cy="2764612"/>
          </a:xfrm>
          <a:prstGeom prst="rect">
            <a:avLst/>
          </a:prstGeom>
        </p:spPr>
      </p:pic>
      <p:pic>
        <p:nvPicPr>
          <p:cNvPr id="8" name="Picture 7">
            <a:extLst>
              <a:ext uri="{FF2B5EF4-FFF2-40B4-BE49-F238E27FC236}">
                <a16:creationId xmlns:a16="http://schemas.microsoft.com/office/drawing/2014/main" id="{FD787747-7FD3-477C-AF20-A74BE711F779}"/>
              </a:ext>
            </a:extLst>
          </p:cNvPr>
          <p:cNvPicPr>
            <a:picLocks noChangeAspect="1"/>
          </p:cNvPicPr>
          <p:nvPr/>
        </p:nvPicPr>
        <p:blipFill>
          <a:blip r:embed="rId3"/>
          <a:stretch>
            <a:fillRect/>
          </a:stretch>
        </p:blipFill>
        <p:spPr>
          <a:xfrm>
            <a:off x="5964509" y="2122350"/>
            <a:ext cx="5307635" cy="2591017"/>
          </a:xfrm>
          <a:prstGeom prst="rect">
            <a:avLst/>
          </a:prstGeom>
        </p:spPr>
      </p:pic>
      <p:sp>
        <p:nvSpPr>
          <p:cNvPr id="9" name="TextBox 8">
            <a:extLst>
              <a:ext uri="{FF2B5EF4-FFF2-40B4-BE49-F238E27FC236}">
                <a16:creationId xmlns:a16="http://schemas.microsoft.com/office/drawing/2014/main" id="{C1F8B623-05C6-444A-ADD5-1DC2FAA59410}"/>
              </a:ext>
            </a:extLst>
          </p:cNvPr>
          <p:cNvSpPr txBox="1"/>
          <p:nvPr/>
        </p:nvSpPr>
        <p:spPr>
          <a:xfrm>
            <a:off x="608118" y="5192890"/>
            <a:ext cx="4469528" cy="1077218"/>
          </a:xfrm>
          <a:prstGeom prst="rect">
            <a:avLst/>
          </a:prstGeom>
          <a:noFill/>
        </p:spPr>
        <p:txBody>
          <a:bodyPr wrap="square" rtlCol="0">
            <a:spAutoFit/>
          </a:bodyPr>
          <a:lstStyle/>
          <a:p>
            <a:r>
              <a:rPr lang="en-IN" sz="1600" b="1" dirty="0">
                <a:solidFill>
                  <a:schemeClr val="tx1">
                    <a:lumMod val="65000"/>
                    <a:lumOff val="35000"/>
                  </a:schemeClr>
                </a:solidFill>
                <a:latin typeface="Segoe UI" panose="020B0502040204020203" pitchFamily="34" charset="0"/>
                <a:cs typeface="Segoe UI" panose="020B0502040204020203" pitchFamily="34" charset="0"/>
              </a:rPr>
              <a:t>Neural Network Hyper Parameters:</a:t>
            </a:r>
          </a:p>
          <a:p>
            <a:pPr marL="285750" indent="-285750">
              <a:buFont typeface="Arial" panose="020B0604020202020204" pitchFamily="34" charset="0"/>
              <a:buChar char="•"/>
            </a:pPr>
            <a:r>
              <a:rPr lang="en-IN" sz="1600" dirty="0">
                <a:latin typeface="Segoe UI" panose="020B0502040204020203" pitchFamily="34" charset="0"/>
                <a:cs typeface="Segoe UI" panose="020B0502040204020203" pitchFamily="34" charset="0"/>
              </a:rPr>
              <a:t>The number of hidden layers.</a:t>
            </a:r>
          </a:p>
          <a:p>
            <a:pPr marL="285750" indent="-285750">
              <a:buFont typeface="Arial" panose="020B0604020202020204" pitchFamily="34" charset="0"/>
              <a:buChar char="•"/>
            </a:pPr>
            <a:r>
              <a:rPr lang="en-IN" sz="1600" dirty="0">
                <a:latin typeface="Segoe UI" panose="020B0502040204020203" pitchFamily="34" charset="0"/>
                <a:cs typeface="Segoe UI" panose="020B0502040204020203" pitchFamily="34" charset="0"/>
              </a:rPr>
              <a:t>Number of neurons inside the hidden layer.</a:t>
            </a:r>
          </a:p>
          <a:p>
            <a:pPr marL="285750" indent="-285750">
              <a:buFont typeface="Arial" panose="020B0604020202020204" pitchFamily="34" charset="0"/>
              <a:buChar char="•"/>
            </a:pPr>
            <a:r>
              <a:rPr lang="en-IN" sz="1600" dirty="0">
                <a:latin typeface="Segoe UI" panose="020B0502040204020203" pitchFamily="34" charset="0"/>
                <a:cs typeface="Segoe UI" panose="020B0502040204020203" pitchFamily="34" charset="0"/>
              </a:rPr>
              <a:t>Activation function inside neuron.</a:t>
            </a:r>
          </a:p>
        </p:txBody>
      </p:sp>
    </p:spTree>
    <p:extLst>
      <p:ext uri="{BB962C8B-B14F-4D97-AF65-F5344CB8AC3E}">
        <p14:creationId xmlns:p14="http://schemas.microsoft.com/office/powerpoint/2010/main" val="127645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Diagonal Corners Snipped 10">
            <a:extLst>
              <a:ext uri="{FF2B5EF4-FFF2-40B4-BE49-F238E27FC236}">
                <a16:creationId xmlns:a16="http://schemas.microsoft.com/office/drawing/2014/main" id="{CEC1334E-38A2-4D52-BB64-FC818C944E97}"/>
              </a:ext>
            </a:extLst>
          </p:cNvPr>
          <p:cNvSpPr/>
          <p:nvPr/>
        </p:nvSpPr>
        <p:spPr>
          <a:xfrm>
            <a:off x="536134" y="515634"/>
            <a:ext cx="2965456" cy="36551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56A38B2F-92CE-4BB2-9E9C-D643AB7D0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5392"/>
            <a:ext cx="5528195" cy="2172010"/>
          </a:xfrm>
          <a:prstGeom prst="rect">
            <a:avLst/>
          </a:prstGeom>
        </p:spPr>
      </p:pic>
      <p:pic>
        <p:nvPicPr>
          <p:cNvPr id="7" name="Picture 6">
            <a:extLst>
              <a:ext uri="{FF2B5EF4-FFF2-40B4-BE49-F238E27FC236}">
                <a16:creationId xmlns:a16="http://schemas.microsoft.com/office/drawing/2014/main" id="{D0A608DA-C6B0-4924-90B3-161AC1C81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018" y="0"/>
            <a:ext cx="6974316" cy="6858000"/>
          </a:xfrm>
          <a:prstGeom prst="rect">
            <a:avLst/>
          </a:prstGeom>
        </p:spPr>
      </p:pic>
      <p:sp>
        <p:nvSpPr>
          <p:cNvPr id="10" name="TextBox 9">
            <a:extLst>
              <a:ext uri="{FF2B5EF4-FFF2-40B4-BE49-F238E27FC236}">
                <a16:creationId xmlns:a16="http://schemas.microsoft.com/office/drawing/2014/main" id="{142C6E12-5095-40DF-8353-B8C8DA2D4FDB}"/>
              </a:ext>
            </a:extLst>
          </p:cNvPr>
          <p:cNvSpPr txBox="1"/>
          <p:nvPr/>
        </p:nvSpPr>
        <p:spPr>
          <a:xfrm>
            <a:off x="710719" y="481035"/>
            <a:ext cx="2609304" cy="400110"/>
          </a:xfrm>
          <a:prstGeom prst="rect">
            <a:avLst/>
          </a:prstGeom>
          <a:noFill/>
        </p:spPr>
        <p:txBody>
          <a:bodyPr wrap="none" rtlCol="0">
            <a:spAutoFit/>
          </a:bodyPr>
          <a:lstStyle/>
          <a:p>
            <a:r>
              <a:rPr lang="en-IN" sz="2000" b="1" dirty="0">
                <a:solidFill>
                  <a:schemeClr val="bg1"/>
                </a:solidFill>
                <a:latin typeface="Segoe UI" panose="020B0502040204020203" pitchFamily="34" charset="0"/>
                <a:cs typeface="Segoe UI" panose="020B0502040204020203" pitchFamily="34" charset="0"/>
              </a:rPr>
              <a:t>Activation Function:</a:t>
            </a:r>
          </a:p>
        </p:txBody>
      </p:sp>
      <p:sp>
        <p:nvSpPr>
          <p:cNvPr id="12" name="TextBox 11">
            <a:extLst>
              <a:ext uri="{FF2B5EF4-FFF2-40B4-BE49-F238E27FC236}">
                <a16:creationId xmlns:a16="http://schemas.microsoft.com/office/drawing/2014/main" id="{4E7418E5-5E88-4A34-90BD-D8F369634170}"/>
              </a:ext>
            </a:extLst>
          </p:cNvPr>
          <p:cNvSpPr txBox="1"/>
          <p:nvPr/>
        </p:nvSpPr>
        <p:spPr>
          <a:xfrm>
            <a:off x="426129" y="4181649"/>
            <a:ext cx="4447711" cy="1815882"/>
          </a:xfrm>
          <a:prstGeom prst="rect">
            <a:avLst/>
          </a:prstGeom>
          <a:noFill/>
        </p:spPr>
        <p:txBody>
          <a:bodyPr wrap="square" rtlCol="0">
            <a:spAutoFit/>
          </a:bodyPr>
          <a:lstStyle/>
          <a:p>
            <a:r>
              <a:rPr lang="en-IN" sz="1600" dirty="0">
                <a:latin typeface="Segoe UI" panose="020B0502040204020203" pitchFamily="34" charset="0"/>
                <a:cs typeface="Segoe UI" panose="020B0502040204020203" pitchFamily="34" charset="0"/>
              </a:rPr>
              <a:t>Activation function decides, whether a neuron should be activated or not by calculating weighted sum and further adding bias with it.</a:t>
            </a:r>
          </a:p>
          <a:p>
            <a:r>
              <a:rPr lang="en-IN" sz="1600" dirty="0">
                <a:latin typeface="Segoe UI" panose="020B0502040204020203" pitchFamily="34" charset="0"/>
                <a:cs typeface="Segoe UI" panose="020B0502040204020203" pitchFamily="34" charset="0"/>
              </a:rPr>
              <a:t> </a:t>
            </a:r>
          </a:p>
          <a:p>
            <a:r>
              <a:rPr lang="en-IN" sz="1600" dirty="0">
                <a:latin typeface="Segoe UI" panose="020B0502040204020203" pitchFamily="34" charset="0"/>
                <a:cs typeface="Segoe UI" panose="020B0502040204020203" pitchFamily="34" charset="0"/>
              </a:rPr>
              <a:t>The purpose of the activation function is to </a:t>
            </a:r>
            <a:r>
              <a:rPr lang="en-IN" sz="1600" b="1" dirty="0">
                <a:latin typeface="Segoe UI" panose="020B0502040204020203" pitchFamily="34" charset="0"/>
                <a:cs typeface="Segoe UI" panose="020B0502040204020203" pitchFamily="34" charset="0"/>
              </a:rPr>
              <a:t>introduce non-linearity</a:t>
            </a:r>
            <a:r>
              <a:rPr lang="en-IN" sz="1600" dirty="0">
                <a:latin typeface="Segoe UI" panose="020B0502040204020203" pitchFamily="34" charset="0"/>
                <a:cs typeface="Segoe UI" panose="020B0502040204020203" pitchFamily="34" charset="0"/>
              </a:rPr>
              <a:t> into the output of a neuron.</a:t>
            </a:r>
          </a:p>
        </p:txBody>
      </p:sp>
    </p:spTree>
    <p:extLst>
      <p:ext uri="{BB962C8B-B14F-4D97-AF65-F5344CB8AC3E}">
        <p14:creationId xmlns:p14="http://schemas.microsoft.com/office/powerpoint/2010/main" val="271894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Diagonal Corners Snipped 10">
            <a:extLst>
              <a:ext uri="{FF2B5EF4-FFF2-40B4-BE49-F238E27FC236}">
                <a16:creationId xmlns:a16="http://schemas.microsoft.com/office/drawing/2014/main" id="{CEC1334E-38A2-4D52-BB64-FC818C944E97}"/>
              </a:ext>
            </a:extLst>
          </p:cNvPr>
          <p:cNvSpPr/>
          <p:nvPr/>
        </p:nvSpPr>
        <p:spPr>
          <a:xfrm>
            <a:off x="536134" y="515634"/>
            <a:ext cx="2965456" cy="365511"/>
          </a:xfrm>
          <a:prstGeom prst="snip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142C6E12-5095-40DF-8353-B8C8DA2D4FDB}"/>
              </a:ext>
            </a:extLst>
          </p:cNvPr>
          <p:cNvSpPr txBox="1"/>
          <p:nvPr/>
        </p:nvSpPr>
        <p:spPr>
          <a:xfrm>
            <a:off x="710719" y="481035"/>
            <a:ext cx="1784143" cy="400110"/>
          </a:xfrm>
          <a:prstGeom prst="rect">
            <a:avLst/>
          </a:prstGeom>
          <a:noFill/>
        </p:spPr>
        <p:txBody>
          <a:bodyPr wrap="none" rtlCol="0">
            <a:spAutoFit/>
          </a:bodyPr>
          <a:lstStyle/>
          <a:p>
            <a:r>
              <a:rPr lang="en-IN" sz="2000" b="1" dirty="0">
                <a:solidFill>
                  <a:schemeClr val="bg1"/>
                </a:solidFill>
                <a:latin typeface="Segoe UI" panose="020B0502040204020203" pitchFamily="34" charset="0"/>
                <a:cs typeface="Segoe UI" panose="020B0502040204020203" pitchFamily="34" charset="0"/>
              </a:rPr>
              <a:t>Model Types:</a:t>
            </a:r>
          </a:p>
        </p:txBody>
      </p:sp>
      <p:sp>
        <p:nvSpPr>
          <p:cNvPr id="12" name="TextBox 11">
            <a:extLst>
              <a:ext uri="{FF2B5EF4-FFF2-40B4-BE49-F238E27FC236}">
                <a16:creationId xmlns:a16="http://schemas.microsoft.com/office/drawing/2014/main" id="{4E7418E5-5E88-4A34-90BD-D8F369634170}"/>
              </a:ext>
            </a:extLst>
          </p:cNvPr>
          <p:cNvSpPr txBox="1"/>
          <p:nvPr/>
        </p:nvSpPr>
        <p:spPr>
          <a:xfrm>
            <a:off x="426129" y="1230756"/>
            <a:ext cx="11339729" cy="2862322"/>
          </a:xfrm>
          <a:prstGeom prst="rect">
            <a:avLst/>
          </a:prstGeom>
          <a:noFill/>
        </p:spPr>
        <p:txBody>
          <a:bodyPr wrap="square" rtlCol="0">
            <a:spAutoFit/>
          </a:bodyPr>
          <a:lstStyle/>
          <a:p>
            <a:pPr fontAlgn="base"/>
            <a:r>
              <a:rPr lang="en-IN" sz="2000" b="1" dirty="0"/>
              <a:t>Sequential model </a:t>
            </a:r>
            <a:r>
              <a:rPr lang="en-IN" sz="1600" dirty="0"/>
              <a:t>allows you to create models layer-by-layer for most problems. It is limited in that it does not allow you to create models that share layers.</a:t>
            </a:r>
          </a:p>
          <a:p>
            <a:pPr fontAlgn="base"/>
            <a:endParaRPr lang="en-IN" sz="1600" dirty="0"/>
          </a:p>
          <a:p>
            <a:pPr fontAlgn="base"/>
            <a:endParaRPr lang="en-IN" sz="1600" dirty="0"/>
          </a:p>
          <a:p>
            <a:pPr fontAlgn="base"/>
            <a:endParaRPr lang="en-IN" sz="1600" dirty="0"/>
          </a:p>
          <a:p>
            <a:pPr fontAlgn="base"/>
            <a:endParaRPr lang="en-IN" sz="1600" dirty="0"/>
          </a:p>
          <a:p>
            <a:pPr fontAlgn="base"/>
            <a:endParaRPr lang="en-IN" sz="1600" dirty="0"/>
          </a:p>
          <a:p>
            <a:pPr fontAlgn="base"/>
            <a:endParaRPr lang="en-IN" sz="1600" dirty="0"/>
          </a:p>
          <a:p>
            <a:pPr fontAlgn="base"/>
            <a:endParaRPr lang="en-IN" sz="1600" dirty="0"/>
          </a:p>
          <a:p>
            <a:pPr fontAlgn="base"/>
            <a:endParaRPr lang="en-IN" sz="1600" dirty="0"/>
          </a:p>
          <a:p>
            <a:endParaRPr lang="en-IN" sz="16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1B461DAA-9F60-4701-9A75-A6094062E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486" y="1908106"/>
            <a:ext cx="6987055" cy="4369944"/>
          </a:xfrm>
          <a:prstGeom prst="rect">
            <a:avLst/>
          </a:prstGeom>
        </p:spPr>
      </p:pic>
    </p:spTree>
    <p:extLst>
      <p:ext uri="{BB962C8B-B14F-4D97-AF65-F5344CB8AC3E}">
        <p14:creationId xmlns:p14="http://schemas.microsoft.com/office/powerpoint/2010/main" val="1845798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1746</TotalTime>
  <Words>2173</Words>
  <Application>Microsoft Office PowerPoint</Application>
  <PresentationFormat>Widescreen</PresentationFormat>
  <Paragraphs>238</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medium-content-serif-font</vt:lpstr>
      <vt:lpstr>Segoe UI</vt:lpstr>
      <vt:lpstr>Office Theme</vt:lpstr>
      <vt:lpstr>PowerPoint Presentation</vt:lpstr>
      <vt:lpstr>Data : </vt:lpstr>
      <vt:lpstr>Sectors in Artificial Intelligence: </vt:lpstr>
      <vt:lpstr>Machine Learning vs Deep learning : </vt:lpstr>
      <vt:lpstr>Neural Network </vt:lpstr>
      <vt:lpstr>PowerPoint Presentation</vt:lpstr>
      <vt:lpstr>Neural Network - Abstract:  Neural network is a place where multiple layers of neurons are trained on a single problem statement to gain a better prediction result. </vt:lpstr>
      <vt:lpstr>PowerPoint Presentation</vt:lpstr>
      <vt:lpstr>PowerPoint Presentation</vt:lpstr>
      <vt:lpstr>PowerPoint Presentation</vt:lpstr>
      <vt:lpstr>Convolutional Neural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Navin Prasad</dc:creator>
  <cp:lastModifiedBy>Navin Prasad</cp:lastModifiedBy>
  <cp:revision>167</cp:revision>
  <dcterms:created xsi:type="dcterms:W3CDTF">2020-05-29T07:30:12Z</dcterms:created>
  <dcterms:modified xsi:type="dcterms:W3CDTF">2020-06-17T14:31:58Z</dcterms:modified>
</cp:coreProperties>
</file>